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2"/>
    <p:sldMasterId id="2147483700" r:id="rId3"/>
  </p:sldMasterIdLst>
  <p:notesMasterIdLst>
    <p:notesMasterId r:id="rId35"/>
  </p:notesMasterIdLst>
  <p:handoutMasterIdLst>
    <p:handoutMasterId r:id="rId36"/>
  </p:handoutMasterIdLst>
  <p:sldIdLst>
    <p:sldId id="462" r:id="rId4"/>
    <p:sldId id="468" r:id="rId5"/>
    <p:sldId id="469" r:id="rId6"/>
    <p:sldId id="482" r:id="rId7"/>
    <p:sldId id="476" r:id="rId8"/>
    <p:sldId id="489" r:id="rId9"/>
    <p:sldId id="490" r:id="rId10"/>
    <p:sldId id="471" r:id="rId11"/>
    <p:sldId id="478" r:id="rId12"/>
    <p:sldId id="483" r:id="rId13"/>
    <p:sldId id="498" r:id="rId14"/>
    <p:sldId id="493" r:id="rId15"/>
    <p:sldId id="492" r:id="rId16"/>
    <p:sldId id="494" r:id="rId17"/>
    <p:sldId id="491" r:id="rId18"/>
    <p:sldId id="472" r:id="rId19"/>
    <p:sldId id="473" r:id="rId20"/>
    <p:sldId id="484" r:id="rId21"/>
    <p:sldId id="495" r:id="rId22"/>
    <p:sldId id="496" r:id="rId23"/>
    <p:sldId id="501" r:id="rId24"/>
    <p:sldId id="485" r:id="rId25"/>
    <p:sldId id="474" r:id="rId26"/>
    <p:sldId id="497" r:id="rId27"/>
    <p:sldId id="475" r:id="rId28"/>
    <p:sldId id="480" r:id="rId29"/>
    <p:sldId id="486" r:id="rId30"/>
    <p:sldId id="487" r:id="rId31"/>
    <p:sldId id="499" r:id="rId32"/>
    <p:sldId id="488" r:id="rId33"/>
    <p:sldId id="481" r:id="rId34"/>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7" userDrawn="1">
          <p15:clr>
            <a:srgbClr val="A4A3A4"/>
          </p15:clr>
        </p15:guide>
        <p15:guide id="2" pos="2281" userDrawn="1">
          <p15:clr>
            <a:srgbClr val="A4A3A4"/>
          </p15:clr>
        </p15:guide>
        <p15:guide id="3" orient="horz" pos="3127" userDrawn="1">
          <p15:clr>
            <a:srgbClr val="A4A3A4"/>
          </p15:clr>
        </p15:guide>
        <p15:guide id="4"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9" autoAdjust="0"/>
    <p:restoredTop sz="94662" autoAdjust="0"/>
  </p:normalViewPr>
  <p:slideViewPr>
    <p:cSldViewPr>
      <p:cViewPr varScale="1">
        <p:scale>
          <a:sx n="93" d="100"/>
          <a:sy n="93" d="100"/>
        </p:scale>
        <p:origin x="2526" y="90"/>
      </p:cViewPr>
      <p:guideLst>
        <p:guide orient="horz" pos="2160"/>
        <p:guide pos="2880"/>
      </p:guideLst>
    </p:cSldViewPr>
  </p:slideViewPr>
  <p:outlineViewPr>
    <p:cViewPr>
      <p:scale>
        <a:sx n="33" d="100"/>
        <a:sy n="33" d="100"/>
      </p:scale>
      <p:origin x="54" y="21924"/>
    </p:cViewPr>
  </p:outlineViewPr>
  <p:notesTextViewPr>
    <p:cViewPr>
      <p:scale>
        <a:sx n="100" d="100"/>
        <a:sy n="100" d="100"/>
      </p:scale>
      <p:origin x="0" y="0"/>
    </p:cViewPr>
  </p:notesTextViewPr>
  <p:notesViewPr>
    <p:cSldViewPr>
      <p:cViewPr varScale="1">
        <p:scale>
          <a:sx n="78" d="100"/>
          <a:sy n="78" d="100"/>
        </p:scale>
        <p:origin x="-2070" y="-84"/>
      </p:cViewPr>
      <p:guideLst>
        <p:guide orient="horz" pos="3227"/>
        <p:guide pos="2281"/>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3B18E3-9389-4362-9BF0-D0C4149F5DC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pl-PL"/>
        </a:p>
      </dgm:t>
    </dgm:pt>
    <dgm:pt modelId="{AE98C639-5A00-4468-9510-D33F703AB37A}">
      <dgm:prSet phldrT="[Tekst]" custT="1"/>
      <dgm:spPr/>
      <dgm:t>
        <a:bodyPr/>
        <a:lstStyle/>
        <a:p>
          <a:pPr algn="l">
            <a:buNone/>
          </a:pPr>
          <a:r>
            <a:rPr lang="pl-PL" sz="2800" i="1" u="sng" dirty="0"/>
            <a:t>władze</a:t>
          </a:r>
          <a:r>
            <a:rPr lang="pl-PL" sz="2800" i="1" dirty="0"/>
            <a:t> stowarzyszenia (§ 12)</a:t>
          </a:r>
        </a:p>
        <a:p>
          <a:pPr algn="l">
            <a:buNone/>
          </a:pPr>
          <a:r>
            <a:rPr lang="pl-PL" sz="2800" b="1" dirty="0"/>
            <a:t>1.</a:t>
          </a:r>
          <a:r>
            <a:rPr lang="pl-PL" sz="2800" dirty="0"/>
            <a:t> Walne Zebranie Członków Rzeczywistych </a:t>
          </a:r>
        </a:p>
        <a:p>
          <a:pPr algn="l">
            <a:buNone/>
          </a:pPr>
          <a:r>
            <a:rPr lang="pl-PL" sz="2800" b="1" dirty="0"/>
            <a:t>2.</a:t>
          </a:r>
          <a:r>
            <a:rPr lang="pl-PL" sz="2800" dirty="0"/>
            <a:t> Zarząd</a:t>
          </a:r>
        </a:p>
        <a:p>
          <a:pPr algn="l">
            <a:buNone/>
          </a:pPr>
          <a:r>
            <a:rPr lang="pl-PL" sz="2800" b="1" dirty="0"/>
            <a:t>3.</a:t>
          </a:r>
          <a:r>
            <a:rPr lang="pl-PL" sz="2800" dirty="0"/>
            <a:t> Komisja Rewizyjna</a:t>
          </a:r>
        </a:p>
      </dgm:t>
    </dgm:pt>
    <dgm:pt modelId="{B6C544E9-30C5-4AD0-855D-7CCA10716BE5}" type="parTrans" cxnId="{DC33A477-9552-4931-A5C1-512AF298EC6D}">
      <dgm:prSet/>
      <dgm:spPr/>
      <dgm:t>
        <a:bodyPr/>
        <a:lstStyle/>
        <a:p>
          <a:endParaRPr lang="pl-PL"/>
        </a:p>
      </dgm:t>
    </dgm:pt>
    <dgm:pt modelId="{CF7997B1-4F3B-44A7-B06B-4592CBB5CF7C}" type="sibTrans" cxnId="{DC33A477-9552-4931-A5C1-512AF298EC6D}">
      <dgm:prSet/>
      <dgm:spPr/>
      <dgm:t>
        <a:bodyPr/>
        <a:lstStyle/>
        <a:p>
          <a:endParaRPr lang="pl-PL"/>
        </a:p>
      </dgm:t>
    </dgm:pt>
    <dgm:pt modelId="{86E6CDB3-F2D3-4A34-99AD-83AFC1DD8230}">
      <dgm:prSet phldrT="[Tekst]"/>
      <dgm:spPr/>
      <dgm:t>
        <a:bodyPr/>
        <a:lstStyle/>
        <a:p>
          <a:pPr algn="l"/>
          <a:endParaRPr lang="pl-PL" sz="2400" dirty="0"/>
        </a:p>
      </dgm:t>
    </dgm:pt>
    <dgm:pt modelId="{829E3396-56F2-43D9-B8AD-51CB121BE3AD}" type="parTrans" cxnId="{7A38DE32-7A85-4BC0-8AE2-890AA9935CAE}">
      <dgm:prSet/>
      <dgm:spPr/>
      <dgm:t>
        <a:bodyPr/>
        <a:lstStyle/>
        <a:p>
          <a:endParaRPr lang="pl-PL"/>
        </a:p>
      </dgm:t>
    </dgm:pt>
    <dgm:pt modelId="{A8980B0E-2171-4CF3-BAB3-5AD814C29CF9}" type="sibTrans" cxnId="{7A38DE32-7A85-4BC0-8AE2-890AA9935CAE}">
      <dgm:prSet/>
      <dgm:spPr/>
      <dgm:t>
        <a:bodyPr/>
        <a:lstStyle/>
        <a:p>
          <a:endParaRPr lang="pl-PL"/>
        </a:p>
      </dgm:t>
    </dgm:pt>
    <dgm:pt modelId="{D8466C88-9E38-4FBD-9486-2EE5697C7EF4}">
      <dgm:prSet phldrT="[Tekst]" custT="1"/>
      <dgm:spPr/>
      <dgm:t>
        <a:bodyPr/>
        <a:lstStyle/>
        <a:p>
          <a:pPr algn="l"/>
          <a:r>
            <a:rPr lang="pl-PL" sz="2800" dirty="0"/>
            <a:t>Od 2018 r. nowy </a:t>
          </a:r>
          <a:r>
            <a:rPr lang="pl-PL" sz="2800" u="sng" dirty="0"/>
            <a:t>organ</a:t>
          </a:r>
          <a:r>
            <a:rPr lang="pl-PL" sz="2800" dirty="0"/>
            <a:t> – </a:t>
          </a:r>
          <a:r>
            <a:rPr lang="pl-PL" sz="2800" b="1" dirty="0"/>
            <a:t>Rada Krajowa</a:t>
          </a:r>
        </a:p>
      </dgm:t>
    </dgm:pt>
    <dgm:pt modelId="{7C6ACC81-9F6C-45EE-95C8-6F46B8A8A812}" type="parTrans" cxnId="{A0DD6CEA-1BDC-4A21-B190-232D2296D626}">
      <dgm:prSet/>
      <dgm:spPr/>
      <dgm:t>
        <a:bodyPr/>
        <a:lstStyle/>
        <a:p>
          <a:endParaRPr lang="pl-PL"/>
        </a:p>
      </dgm:t>
    </dgm:pt>
    <dgm:pt modelId="{65142EA1-D15B-41F1-B7B3-9871857B0D8F}" type="sibTrans" cxnId="{A0DD6CEA-1BDC-4A21-B190-232D2296D626}">
      <dgm:prSet/>
      <dgm:spPr/>
      <dgm:t>
        <a:bodyPr/>
        <a:lstStyle/>
        <a:p>
          <a:endParaRPr lang="pl-PL"/>
        </a:p>
      </dgm:t>
    </dgm:pt>
    <dgm:pt modelId="{2D570583-3B2C-41F7-8630-71EBE06B371A}">
      <dgm:prSet/>
      <dgm:spPr/>
      <dgm:t>
        <a:bodyPr/>
        <a:lstStyle/>
        <a:p>
          <a:pPr algn="l"/>
          <a:endParaRPr lang="pl-PL" sz="3600" dirty="0"/>
        </a:p>
      </dgm:t>
    </dgm:pt>
    <dgm:pt modelId="{D2724550-D80E-4576-AE93-E1CBF58BDA3F}" type="parTrans" cxnId="{C3AE7002-A110-4E10-86BE-F8DD32D6F204}">
      <dgm:prSet/>
      <dgm:spPr/>
      <dgm:t>
        <a:bodyPr/>
        <a:lstStyle/>
        <a:p>
          <a:endParaRPr lang="pl-PL"/>
        </a:p>
      </dgm:t>
    </dgm:pt>
    <dgm:pt modelId="{F492D284-C35E-453A-8B9D-B12240418D98}" type="sibTrans" cxnId="{C3AE7002-A110-4E10-86BE-F8DD32D6F204}">
      <dgm:prSet/>
      <dgm:spPr/>
      <dgm:t>
        <a:bodyPr/>
        <a:lstStyle/>
        <a:p>
          <a:endParaRPr lang="pl-PL"/>
        </a:p>
      </dgm:t>
    </dgm:pt>
    <dgm:pt modelId="{2FEAB7BB-A89E-4497-9F73-AF5552EEF292}" type="pres">
      <dgm:prSet presAssocID="{D73B18E3-9389-4362-9BF0-D0C4149F5DCC}" presName="Name0" presStyleCnt="0">
        <dgm:presLayoutVars>
          <dgm:dir/>
          <dgm:resizeHandles val="exact"/>
        </dgm:presLayoutVars>
      </dgm:prSet>
      <dgm:spPr/>
    </dgm:pt>
    <dgm:pt modelId="{6D876748-FA37-4817-8E48-988C620A0612}" type="pres">
      <dgm:prSet presAssocID="{AE98C639-5A00-4468-9510-D33F703AB37A}" presName="composite" presStyleCnt="0"/>
      <dgm:spPr/>
    </dgm:pt>
    <dgm:pt modelId="{3429A6D4-7DF3-4ABD-8384-0A7977721ECA}" type="pres">
      <dgm:prSet presAssocID="{AE98C639-5A00-4468-9510-D33F703AB37A}" presName="rect1" presStyleLbl="trAlignAcc1" presStyleIdx="0" presStyleCnt="1" custScaleX="107200" custScaleY="149061" custLinFactNeighborX="-2134" custLinFactNeighborY="-11884">
        <dgm:presLayoutVars>
          <dgm:bulletEnabled val="1"/>
        </dgm:presLayoutVars>
      </dgm:prSet>
      <dgm:spPr/>
    </dgm:pt>
    <dgm:pt modelId="{0685A55A-B844-4F9F-86FE-615169FA052D}" type="pres">
      <dgm:prSet presAssocID="{AE98C639-5A00-4468-9510-D33F703AB37A}" presName="rect2" presStyleLbl="fgImgPlace1" presStyleIdx="0" presStyleCnt="1" custScaleX="43954" custScaleY="52662" custLinFactNeighborX="3149" custLinFactNeighborY="-10546"/>
      <dgm:spPr/>
    </dgm:pt>
  </dgm:ptLst>
  <dgm:cxnLst>
    <dgm:cxn modelId="{C3AE7002-A110-4E10-86BE-F8DD32D6F204}" srcId="{AE98C639-5A00-4468-9510-D33F703AB37A}" destId="{2D570583-3B2C-41F7-8630-71EBE06B371A}" srcOrd="0" destOrd="0" parTransId="{D2724550-D80E-4576-AE93-E1CBF58BDA3F}" sibTransId="{F492D284-C35E-453A-8B9D-B12240418D98}"/>
    <dgm:cxn modelId="{7A38DE32-7A85-4BC0-8AE2-890AA9935CAE}" srcId="{AE98C639-5A00-4468-9510-D33F703AB37A}" destId="{86E6CDB3-F2D3-4A34-99AD-83AFC1DD8230}" srcOrd="2" destOrd="0" parTransId="{829E3396-56F2-43D9-B8AD-51CB121BE3AD}" sibTransId="{A8980B0E-2171-4CF3-BAB3-5AD814C29CF9}"/>
    <dgm:cxn modelId="{C48A8536-2112-4790-B4D7-0BD7144C3A7B}" type="presOf" srcId="{AE98C639-5A00-4468-9510-D33F703AB37A}" destId="{3429A6D4-7DF3-4ABD-8384-0A7977721ECA}" srcOrd="0" destOrd="0" presId="urn:microsoft.com/office/officeart/2008/layout/PictureStrips"/>
    <dgm:cxn modelId="{DC33A477-9552-4931-A5C1-512AF298EC6D}" srcId="{D73B18E3-9389-4362-9BF0-D0C4149F5DCC}" destId="{AE98C639-5A00-4468-9510-D33F703AB37A}" srcOrd="0" destOrd="0" parTransId="{B6C544E9-30C5-4AD0-855D-7CCA10716BE5}" sibTransId="{CF7997B1-4F3B-44A7-B06B-4592CBB5CF7C}"/>
    <dgm:cxn modelId="{614E5199-C407-4F89-9862-B72933E2540B}" type="presOf" srcId="{D73B18E3-9389-4362-9BF0-D0C4149F5DCC}" destId="{2FEAB7BB-A89E-4497-9F73-AF5552EEF292}" srcOrd="0" destOrd="0" presId="urn:microsoft.com/office/officeart/2008/layout/PictureStrips"/>
    <dgm:cxn modelId="{E87F8E9B-009A-4ADB-A6A8-9352BA0E7D94}" type="presOf" srcId="{2D570583-3B2C-41F7-8630-71EBE06B371A}" destId="{3429A6D4-7DF3-4ABD-8384-0A7977721ECA}" srcOrd="0" destOrd="1" presId="urn:microsoft.com/office/officeart/2008/layout/PictureStrips"/>
    <dgm:cxn modelId="{15D9DBA5-68CB-4956-8206-0DF1B1E3D965}" type="presOf" srcId="{86E6CDB3-F2D3-4A34-99AD-83AFC1DD8230}" destId="{3429A6D4-7DF3-4ABD-8384-0A7977721ECA}" srcOrd="0" destOrd="3" presId="urn:microsoft.com/office/officeart/2008/layout/PictureStrips"/>
    <dgm:cxn modelId="{E1134DC5-BC6C-433E-93A7-074D42BD60CE}" type="presOf" srcId="{D8466C88-9E38-4FBD-9486-2EE5697C7EF4}" destId="{3429A6D4-7DF3-4ABD-8384-0A7977721ECA}" srcOrd="0" destOrd="2" presId="urn:microsoft.com/office/officeart/2008/layout/PictureStrips"/>
    <dgm:cxn modelId="{A0DD6CEA-1BDC-4A21-B190-232D2296D626}" srcId="{AE98C639-5A00-4468-9510-D33F703AB37A}" destId="{D8466C88-9E38-4FBD-9486-2EE5697C7EF4}" srcOrd="1" destOrd="0" parTransId="{7C6ACC81-9F6C-45EE-95C8-6F46B8A8A812}" sibTransId="{65142EA1-D15B-41F1-B7B3-9871857B0D8F}"/>
    <dgm:cxn modelId="{7EA122EB-3F70-4638-91BE-5B489576AF29}" type="presParOf" srcId="{2FEAB7BB-A89E-4497-9F73-AF5552EEF292}" destId="{6D876748-FA37-4817-8E48-988C620A0612}" srcOrd="0" destOrd="0" presId="urn:microsoft.com/office/officeart/2008/layout/PictureStrips"/>
    <dgm:cxn modelId="{DE2167C4-628F-4C8D-84D6-B095C8CE0837}" type="presParOf" srcId="{6D876748-FA37-4817-8E48-988C620A0612}" destId="{3429A6D4-7DF3-4ABD-8384-0A7977721ECA}" srcOrd="0" destOrd="0" presId="urn:microsoft.com/office/officeart/2008/layout/PictureStrips"/>
    <dgm:cxn modelId="{CCB1CFFF-1D02-4C37-89B5-332B89BBDD67}" type="presParOf" srcId="{6D876748-FA37-4817-8E48-988C620A0612}" destId="{0685A55A-B844-4F9F-86FE-615169FA052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9A6D4-7DF3-4ABD-8384-0A7977721ECA}">
      <dsp:nvSpPr>
        <dsp:cNvPr id="0" name=""/>
        <dsp:cNvSpPr/>
      </dsp:nvSpPr>
      <dsp:spPr>
        <a:xfrm>
          <a:off x="0" y="0"/>
          <a:ext cx="8640743" cy="375465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117" tIns="106680" rIns="106680" bIns="106680" numCol="1" spcCol="1270" anchor="t" anchorCtr="0">
          <a:noAutofit/>
        </a:bodyPr>
        <a:lstStyle/>
        <a:p>
          <a:pPr marL="0" lvl="0" indent="0" algn="l" defTabSz="1244600">
            <a:lnSpc>
              <a:spcPct val="90000"/>
            </a:lnSpc>
            <a:spcBef>
              <a:spcPct val="0"/>
            </a:spcBef>
            <a:spcAft>
              <a:spcPct val="35000"/>
            </a:spcAft>
            <a:buNone/>
          </a:pPr>
          <a:r>
            <a:rPr lang="pl-PL" sz="2800" i="1" u="sng" kern="1200" dirty="0"/>
            <a:t>władze</a:t>
          </a:r>
          <a:r>
            <a:rPr lang="pl-PL" sz="2800" i="1" kern="1200" dirty="0"/>
            <a:t> stowarzyszenia (§ 12)</a:t>
          </a:r>
        </a:p>
        <a:p>
          <a:pPr marL="0" lvl="0" indent="0" algn="l" defTabSz="1244600">
            <a:lnSpc>
              <a:spcPct val="90000"/>
            </a:lnSpc>
            <a:spcBef>
              <a:spcPct val="0"/>
            </a:spcBef>
            <a:spcAft>
              <a:spcPct val="35000"/>
            </a:spcAft>
            <a:buNone/>
          </a:pPr>
          <a:r>
            <a:rPr lang="pl-PL" sz="2800" b="1" kern="1200" dirty="0"/>
            <a:t>1.</a:t>
          </a:r>
          <a:r>
            <a:rPr lang="pl-PL" sz="2800" kern="1200" dirty="0"/>
            <a:t> Walne Zebranie Członków Rzeczywistych </a:t>
          </a:r>
        </a:p>
        <a:p>
          <a:pPr marL="0" lvl="0" indent="0" algn="l" defTabSz="1244600">
            <a:lnSpc>
              <a:spcPct val="90000"/>
            </a:lnSpc>
            <a:spcBef>
              <a:spcPct val="0"/>
            </a:spcBef>
            <a:spcAft>
              <a:spcPct val="35000"/>
            </a:spcAft>
            <a:buNone/>
          </a:pPr>
          <a:r>
            <a:rPr lang="pl-PL" sz="2800" b="1" kern="1200" dirty="0"/>
            <a:t>2.</a:t>
          </a:r>
          <a:r>
            <a:rPr lang="pl-PL" sz="2800" kern="1200" dirty="0"/>
            <a:t> Zarząd</a:t>
          </a:r>
        </a:p>
        <a:p>
          <a:pPr marL="0" lvl="0" indent="0" algn="l" defTabSz="1244600">
            <a:lnSpc>
              <a:spcPct val="90000"/>
            </a:lnSpc>
            <a:spcBef>
              <a:spcPct val="0"/>
            </a:spcBef>
            <a:spcAft>
              <a:spcPct val="35000"/>
            </a:spcAft>
            <a:buNone/>
          </a:pPr>
          <a:r>
            <a:rPr lang="pl-PL" sz="2800" b="1" kern="1200" dirty="0"/>
            <a:t>3.</a:t>
          </a:r>
          <a:r>
            <a:rPr lang="pl-PL" sz="2800" kern="1200" dirty="0"/>
            <a:t> Komisja Rewizyjna</a:t>
          </a:r>
        </a:p>
        <a:p>
          <a:pPr marL="285750" lvl="1" indent="-285750" algn="l" defTabSz="1600200">
            <a:lnSpc>
              <a:spcPct val="90000"/>
            </a:lnSpc>
            <a:spcBef>
              <a:spcPct val="0"/>
            </a:spcBef>
            <a:spcAft>
              <a:spcPct val="15000"/>
            </a:spcAft>
            <a:buChar char="•"/>
          </a:pPr>
          <a:endParaRPr lang="pl-PL" sz="3600" kern="1200" dirty="0"/>
        </a:p>
        <a:p>
          <a:pPr marL="285750" lvl="1" indent="-285750" algn="l" defTabSz="1244600">
            <a:lnSpc>
              <a:spcPct val="90000"/>
            </a:lnSpc>
            <a:spcBef>
              <a:spcPct val="0"/>
            </a:spcBef>
            <a:spcAft>
              <a:spcPct val="15000"/>
            </a:spcAft>
            <a:buChar char="•"/>
          </a:pPr>
          <a:r>
            <a:rPr lang="pl-PL" sz="2800" kern="1200" dirty="0"/>
            <a:t>Od 2018 r. nowy </a:t>
          </a:r>
          <a:r>
            <a:rPr lang="pl-PL" sz="2800" u="sng" kern="1200" dirty="0"/>
            <a:t>organ</a:t>
          </a:r>
          <a:r>
            <a:rPr lang="pl-PL" sz="2800" kern="1200" dirty="0"/>
            <a:t> – </a:t>
          </a:r>
          <a:r>
            <a:rPr lang="pl-PL" sz="2800" b="1" kern="1200" dirty="0"/>
            <a:t>Rada Krajowa</a:t>
          </a:r>
        </a:p>
        <a:p>
          <a:pPr marL="228600" lvl="1" indent="-228600" algn="l" defTabSz="1066800">
            <a:lnSpc>
              <a:spcPct val="90000"/>
            </a:lnSpc>
            <a:spcBef>
              <a:spcPct val="0"/>
            </a:spcBef>
            <a:spcAft>
              <a:spcPct val="15000"/>
            </a:spcAft>
            <a:buChar char="•"/>
          </a:pPr>
          <a:endParaRPr lang="pl-PL" sz="2400" kern="1200" dirty="0"/>
        </a:p>
      </dsp:txBody>
      <dsp:txXfrm>
        <a:off x="0" y="0"/>
        <a:ext cx="8640743" cy="3754658"/>
      </dsp:txXfrm>
    </dsp:sp>
    <dsp:sp modelId="{0685A55A-B844-4F9F-86FE-615169FA052D}">
      <dsp:nvSpPr>
        <dsp:cNvPr id="0" name=""/>
        <dsp:cNvSpPr/>
      </dsp:nvSpPr>
      <dsp:spPr>
        <a:xfrm>
          <a:off x="504060" y="720086"/>
          <a:ext cx="775001" cy="1392813"/>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406" cy="495793"/>
          </a:xfrm>
          <a:prstGeom prst="rect">
            <a:avLst/>
          </a:prstGeom>
        </p:spPr>
        <p:txBody>
          <a:bodyPr vert="horz" lIns="95552" tIns="47777" rIns="95552" bIns="4777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50751" y="1"/>
            <a:ext cx="2945405" cy="495793"/>
          </a:xfrm>
          <a:prstGeom prst="rect">
            <a:avLst/>
          </a:prstGeom>
        </p:spPr>
        <p:txBody>
          <a:bodyPr vert="horz" wrap="square" lIns="95552" tIns="47777" rIns="95552" bIns="47777" numCol="1" anchor="t" anchorCtr="0" compatLnSpc="1">
            <a:prstTxWarp prst="textNoShape">
              <a:avLst/>
            </a:prstTxWarp>
          </a:bodyPr>
          <a:lstStyle>
            <a:lvl1pPr algn="r">
              <a:defRPr sz="1200"/>
            </a:lvl1pPr>
          </a:lstStyle>
          <a:p>
            <a:fld id="{D2A2A628-28CB-4489-9AA9-73CC6AF95964}" type="datetimeFigureOut">
              <a:rPr lang="en-US"/>
              <a:pPr/>
              <a:t>10/18/2019</a:t>
            </a:fld>
            <a:endParaRPr lang="en-US"/>
          </a:p>
        </p:txBody>
      </p:sp>
      <p:sp>
        <p:nvSpPr>
          <p:cNvPr id="4" name="Footer Placeholder 3"/>
          <p:cNvSpPr>
            <a:spLocks noGrp="1"/>
          </p:cNvSpPr>
          <p:nvPr>
            <p:ph type="ftr" sz="quarter" idx="2"/>
          </p:nvPr>
        </p:nvSpPr>
        <p:spPr>
          <a:xfrm>
            <a:off x="0" y="9429306"/>
            <a:ext cx="2945406" cy="495793"/>
          </a:xfrm>
          <a:prstGeom prst="rect">
            <a:avLst/>
          </a:prstGeom>
        </p:spPr>
        <p:txBody>
          <a:bodyPr vert="horz" lIns="95552" tIns="47777" rIns="95552" bIns="47777" rtlCol="0" anchor="b"/>
          <a:lstStyle>
            <a:lvl1pPr algn="l" fontAlgn="auto">
              <a:spcBef>
                <a:spcPts val="0"/>
              </a:spcBef>
              <a:spcAft>
                <a:spcPts val="0"/>
              </a:spcAft>
              <a:defRPr sz="1200">
                <a:latin typeface="+mn-lt"/>
                <a:ea typeface="+mn-ea"/>
                <a:cs typeface="+mn-cs"/>
              </a:defRPr>
            </a:lvl1pPr>
          </a:lstStyle>
          <a:p>
            <a:pPr>
              <a:defRPr/>
            </a:pPr>
            <a:r>
              <a:rPr lang="en-US"/>
              <a:t>§ 15 i 16</a:t>
            </a:r>
          </a:p>
        </p:txBody>
      </p:sp>
      <p:sp>
        <p:nvSpPr>
          <p:cNvPr id="5" name="Slide Number Placeholder 4"/>
          <p:cNvSpPr>
            <a:spLocks noGrp="1"/>
          </p:cNvSpPr>
          <p:nvPr>
            <p:ph type="sldNum" sz="quarter" idx="3"/>
          </p:nvPr>
        </p:nvSpPr>
        <p:spPr>
          <a:xfrm>
            <a:off x="3850751" y="9429306"/>
            <a:ext cx="2945405" cy="495793"/>
          </a:xfrm>
          <a:prstGeom prst="rect">
            <a:avLst/>
          </a:prstGeom>
        </p:spPr>
        <p:txBody>
          <a:bodyPr vert="horz" wrap="square" lIns="95552" tIns="47777" rIns="95552" bIns="47777" numCol="1" anchor="b" anchorCtr="0" compatLnSpc="1">
            <a:prstTxWarp prst="textNoShape">
              <a:avLst/>
            </a:prstTxWarp>
          </a:bodyPr>
          <a:lstStyle>
            <a:lvl1pPr algn="r">
              <a:defRPr sz="1200"/>
            </a:lvl1pPr>
          </a:lstStyle>
          <a:p>
            <a:fld id="{C9AE1CB4-753E-47D1-BEA9-4D6ACBBD22D0}" type="slidenum">
              <a:rPr lang="en-US"/>
              <a:pPr/>
              <a:t>‹#›</a:t>
            </a:fld>
            <a:endParaRPr lang="en-US"/>
          </a:p>
        </p:txBody>
      </p:sp>
    </p:spTree>
    <p:extLst>
      <p:ext uri="{BB962C8B-B14F-4D97-AF65-F5344CB8AC3E}">
        <p14:creationId xmlns:p14="http://schemas.microsoft.com/office/powerpoint/2010/main" val="835995595"/>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1"/>
            <a:ext cx="2945406" cy="495793"/>
          </a:xfrm>
          <a:prstGeom prst="rect">
            <a:avLst/>
          </a:prstGeom>
        </p:spPr>
        <p:txBody>
          <a:bodyPr vert="horz" lIns="88189" tIns="44095" rIns="88189" bIns="44095" rtlCol="0"/>
          <a:lstStyle>
            <a:lvl1pPr algn="l">
              <a:defRPr sz="1100"/>
            </a:lvl1pPr>
          </a:lstStyle>
          <a:p>
            <a:endParaRPr lang="pl-PL"/>
          </a:p>
        </p:txBody>
      </p:sp>
      <p:sp>
        <p:nvSpPr>
          <p:cNvPr id="3" name="Symbol zastępczy daty 2"/>
          <p:cNvSpPr>
            <a:spLocks noGrp="1"/>
          </p:cNvSpPr>
          <p:nvPr>
            <p:ph type="dt" idx="1"/>
          </p:nvPr>
        </p:nvSpPr>
        <p:spPr>
          <a:xfrm>
            <a:off x="3850751" y="1"/>
            <a:ext cx="2945405" cy="495793"/>
          </a:xfrm>
          <a:prstGeom prst="rect">
            <a:avLst/>
          </a:prstGeom>
        </p:spPr>
        <p:txBody>
          <a:bodyPr vert="horz" lIns="88189" tIns="44095" rIns="88189" bIns="44095" rtlCol="0"/>
          <a:lstStyle>
            <a:lvl1pPr algn="r">
              <a:defRPr sz="1100"/>
            </a:lvl1pPr>
          </a:lstStyle>
          <a:p>
            <a:fld id="{7806D60E-2CAC-4AFF-B7F8-8EDFCEAE9044}" type="datetimeFigureOut">
              <a:rPr lang="pl-PL" smtClean="0"/>
              <a:pPr/>
              <a:t>18.10.2019</a:t>
            </a:fld>
            <a:endParaRPr lang="pl-PL"/>
          </a:p>
        </p:txBody>
      </p:sp>
      <p:sp>
        <p:nvSpPr>
          <p:cNvPr id="4" name="Symbol zastępczy obrazu slajdu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88189" tIns="44095" rIns="88189" bIns="44095" rtlCol="0" anchor="ctr"/>
          <a:lstStyle/>
          <a:p>
            <a:endParaRPr lang="pl-PL"/>
          </a:p>
        </p:txBody>
      </p:sp>
      <p:sp>
        <p:nvSpPr>
          <p:cNvPr id="5" name="Symbol zastępczy notatek 4"/>
          <p:cNvSpPr>
            <a:spLocks noGrp="1"/>
          </p:cNvSpPr>
          <p:nvPr>
            <p:ph type="body" sz="quarter" idx="3"/>
          </p:nvPr>
        </p:nvSpPr>
        <p:spPr>
          <a:xfrm>
            <a:off x="680527" y="4714653"/>
            <a:ext cx="5438140" cy="4466756"/>
          </a:xfrm>
          <a:prstGeom prst="rect">
            <a:avLst/>
          </a:prstGeom>
        </p:spPr>
        <p:txBody>
          <a:bodyPr vert="horz" lIns="88189" tIns="44095" rIns="88189" bIns="44095"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9306"/>
            <a:ext cx="2945406" cy="495793"/>
          </a:xfrm>
          <a:prstGeom prst="rect">
            <a:avLst/>
          </a:prstGeom>
        </p:spPr>
        <p:txBody>
          <a:bodyPr vert="horz" lIns="88189" tIns="44095" rIns="88189" bIns="44095" rtlCol="0" anchor="b"/>
          <a:lstStyle>
            <a:lvl1pPr algn="l">
              <a:defRPr sz="1100"/>
            </a:lvl1pPr>
          </a:lstStyle>
          <a:p>
            <a:r>
              <a:rPr lang="pl-PL"/>
              <a:t>§ 15 i 16</a:t>
            </a:r>
          </a:p>
        </p:txBody>
      </p:sp>
      <p:sp>
        <p:nvSpPr>
          <p:cNvPr id="7" name="Symbol zastępczy numeru slajdu 6"/>
          <p:cNvSpPr>
            <a:spLocks noGrp="1"/>
          </p:cNvSpPr>
          <p:nvPr>
            <p:ph type="sldNum" sz="quarter" idx="5"/>
          </p:nvPr>
        </p:nvSpPr>
        <p:spPr>
          <a:xfrm>
            <a:off x="3850751" y="9429306"/>
            <a:ext cx="2945405" cy="495793"/>
          </a:xfrm>
          <a:prstGeom prst="rect">
            <a:avLst/>
          </a:prstGeom>
        </p:spPr>
        <p:txBody>
          <a:bodyPr vert="horz" lIns="88189" tIns="44095" rIns="88189" bIns="44095" rtlCol="0" anchor="b"/>
          <a:lstStyle>
            <a:lvl1pPr algn="r">
              <a:defRPr sz="1100"/>
            </a:lvl1pPr>
          </a:lstStyle>
          <a:p>
            <a:fld id="{B6820778-C77D-4399-8C2D-E686FD938045}" type="slidenum">
              <a:rPr lang="pl-PL" smtClean="0"/>
              <a:pPr/>
              <a:t>‹#›</a:t>
            </a:fld>
            <a:endParaRPr lang="pl-PL"/>
          </a:p>
        </p:txBody>
      </p:sp>
    </p:spTree>
    <p:extLst>
      <p:ext uri="{BB962C8B-B14F-4D97-AF65-F5344CB8AC3E}">
        <p14:creationId xmlns:p14="http://schemas.microsoft.com/office/powerpoint/2010/main" val="1333509133"/>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5" name="Symbol zastępczy stopki 4">
            <a:extLst>
              <a:ext uri="{FF2B5EF4-FFF2-40B4-BE49-F238E27FC236}">
                <a16:creationId xmlns:a16="http://schemas.microsoft.com/office/drawing/2014/main" id="{CB0C2FBF-2ED8-4242-B3F2-30DF65272D87}"/>
              </a:ext>
            </a:extLst>
          </p:cNvPr>
          <p:cNvSpPr>
            <a:spLocks noGrp="1"/>
          </p:cNvSpPr>
          <p:nvPr>
            <p:ph type="ftr" sz="quarter" idx="4"/>
          </p:nvPr>
        </p:nvSpPr>
        <p:spPr/>
        <p:txBody>
          <a:bodyPr/>
          <a:lstStyle/>
          <a:p>
            <a:r>
              <a:rPr lang="pl-PL"/>
              <a:t>§ 15 i 16</a:t>
            </a:r>
          </a:p>
        </p:txBody>
      </p:sp>
    </p:spTree>
    <p:extLst>
      <p:ext uri="{BB962C8B-B14F-4D97-AF65-F5344CB8AC3E}">
        <p14:creationId xmlns:p14="http://schemas.microsoft.com/office/powerpoint/2010/main" val="1346816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stopki 3"/>
          <p:cNvSpPr>
            <a:spLocks noGrp="1"/>
          </p:cNvSpPr>
          <p:nvPr>
            <p:ph type="ftr" sz="quarter" idx="4"/>
          </p:nvPr>
        </p:nvSpPr>
        <p:spPr/>
        <p:txBody>
          <a:bodyPr/>
          <a:lstStyle/>
          <a:p>
            <a:r>
              <a:rPr lang="pl-PL"/>
              <a:t>§ 15 i 16</a:t>
            </a:r>
          </a:p>
        </p:txBody>
      </p:sp>
    </p:spTree>
    <p:extLst>
      <p:ext uri="{BB962C8B-B14F-4D97-AF65-F5344CB8AC3E}">
        <p14:creationId xmlns:p14="http://schemas.microsoft.com/office/powerpoint/2010/main" val="2711644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stopki 3"/>
          <p:cNvSpPr>
            <a:spLocks noGrp="1"/>
          </p:cNvSpPr>
          <p:nvPr>
            <p:ph type="ftr" sz="quarter" idx="4"/>
          </p:nvPr>
        </p:nvSpPr>
        <p:spPr/>
        <p:txBody>
          <a:bodyPr/>
          <a:lstStyle/>
          <a:p>
            <a:r>
              <a:rPr lang="pl-PL"/>
              <a:t>§ 15 i 16</a:t>
            </a:r>
          </a:p>
        </p:txBody>
      </p:sp>
    </p:spTree>
    <p:extLst>
      <p:ext uri="{BB962C8B-B14F-4D97-AF65-F5344CB8AC3E}">
        <p14:creationId xmlns:p14="http://schemas.microsoft.com/office/powerpoint/2010/main" val="4285587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939F11A4-ACA3-45FB-85DB-53D6C49F0D92}" type="datetime1">
              <a:rPr lang="en-US" smtClean="0"/>
              <a:t>10/18/2019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4865073-EB21-41F2-8D0B-405FACBD337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981A724-1949-4416-AAB0-8AAB8E1DC1C1}" type="datetime1">
              <a:rPr lang="en-US" smtClean="0"/>
              <a:t>10/18/2019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DDA2CBD-C2F1-4421-88A5-B73D6729D52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9CA940A-A860-4462-A34A-9BAB5151D242}" type="datetime1">
              <a:rPr lang="en-US" smtClean="0"/>
              <a:t>10/18/2019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22ED4B1-F275-44D0-A9BF-DED8EF0D038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40E361DF-8045-4BC2-878C-5CA5E9C16C0C}" type="datetime1">
              <a:rPr lang="en-US" smtClean="0"/>
              <a:t>10/18/2019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E91E0D9-0DE3-45D6-9B44-E635576D0B8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2CFE2AF0-A1AA-4ED5-A78D-FC6553AA75BF}" type="datetime1">
              <a:rPr lang="en-US" smtClean="0"/>
              <a:t>10/18/2019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D3D48CA-AD68-44B2-BA87-BD9C16CD437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82470B28-D986-4831-A530-32CB57D270A9}" type="datetime1">
              <a:rPr lang="en-US" smtClean="0"/>
              <a:t>10/18/2019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4E74E11-56D7-47D1-8CBC-472B2923A08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2F9E0BD-9E62-4BE0-9157-D97E4C14EDA6}" type="datetime1">
              <a:rPr lang="en-US" smtClean="0"/>
              <a:t>10/18/2019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36F96D9-46DF-404B-984D-1158548C0B5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BCC137A-1973-4939-AD74-A253F20B27FD}" type="datetime1">
              <a:rPr lang="en-US" smtClean="0"/>
              <a:t>10/18/2019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CD1F81F-2790-45B3-AAFC-D1432B46B49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63F96CC1-5FF7-426C-8BB3-B679AE1E6355}" type="datetime1">
              <a:rPr lang="en-US" smtClean="0"/>
              <a:t>10/18/2019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F6FCE91-FFBC-485C-93D2-643A234A4B2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71F8E2B-28F8-4145-AE20-8856A40BB3CF}" type="datetime1">
              <a:rPr lang="en-US" smtClean="0"/>
              <a:t>10/18/2019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449FE43-0E31-4972-9BD9-72A8C48B1B7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23BCABA7-F390-428A-8E90-1C4E58227306}" type="datetime1">
              <a:rPr lang="en-US" smtClean="0"/>
              <a:t>10/18/2019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9543DB8-83E7-4288-83BE-CAB3ABDEB19F}"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rtlCol="0"/>
          <a:lstStyle>
            <a:lvl1pPr fontAlgn="auto">
              <a:spcBef>
                <a:spcPts val="0"/>
              </a:spcBef>
              <a:spcAft>
                <a:spcPts val="0"/>
              </a:spcAft>
              <a:defRPr>
                <a:solidFill>
                  <a:schemeClr val="tx1">
                    <a:tint val="75000"/>
                  </a:schemeClr>
                </a:solidFill>
                <a:latin typeface="+mn-lt"/>
                <a:ea typeface="+mn-ea"/>
              </a:defRPr>
            </a:lvl1pPr>
          </a:lstStyle>
          <a:p>
            <a:pPr>
              <a:defRPr/>
            </a:pPr>
            <a:fld id="{B9A2F818-F158-42D6-814E-9AC1EF8BB71D}" type="datetime1">
              <a:rPr lang="en-US" smtClean="0"/>
              <a:t>10/18/2019</a:t>
            </a:fld>
            <a:endParaRPr lang="pl-PL"/>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pl-PL"/>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7D614222-0369-4801-9699-666BA0C00627}" type="slidenum">
              <a:rPr lang="pl-PL"/>
              <a:pPr/>
              <a:t>‹#›</a:t>
            </a:fld>
            <a:endParaRPr lang="pl-P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a:t>Click to edit Master title style</a:t>
            </a:r>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Click to edit Master subtitle style</a:t>
            </a:r>
          </a:p>
        </p:txBody>
      </p:sp>
      <p:sp>
        <p:nvSpPr>
          <p:cNvPr id="4" name="Symbol zastępczy daty 3"/>
          <p:cNvSpPr>
            <a:spLocks noGrp="1"/>
          </p:cNvSpPr>
          <p:nvPr>
            <p:ph type="dt" sz="half" idx="10"/>
          </p:nvPr>
        </p:nvSpPr>
        <p:spPr/>
        <p:txBody>
          <a:bodyPr/>
          <a:lstStyle>
            <a:lvl1pPr>
              <a:defRPr/>
            </a:lvl1pPr>
          </a:lstStyle>
          <a:p>
            <a:fld id="{77AA2C93-BC40-48BC-B2F7-53F7197A52E9}" type="datetime1">
              <a:rPr lang="en-US" smtClean="0"/>
              <a:t>10/18/2019</a:t>
            </a:fld>
            <a:endParaRPr lang="en-US"/>
          </a:p>
        </p:txBody>
      </p:sp>
      <p:sp>
        <p:nvSpPr>
          <p:cNvPr id="5" name="Symbol zastępczy stopki 4"/>
          <p:cNvSpPr>
            <a:spLocks noGrp="1"/>
          </p:cNvSpPr>
          <p:nvPr>
            <p:ph type="ftr" sz="quarter" idx="11"/>
          </p:nvPr>
        </p:nvSpPr>
        <p:spPr/>
        <p:txBody>
          <a:bodyPr/>
          <a:lstStyle>
            <a:lvl1pPr>
              <a:defRPr/>
            </a:lvl1pPr>
          </a:lstStyle>
          <a:p>
            <a:pPr>
              <a:defRPr/>
            </a:pPr>
            <a:endParaRPr lang="en-US"/>
          </a:p>
        </p:txBody>
      </p:sp>
      <p:sp>
        <p:nvSpPr>
          <p:cNvPr id="6" name="Symbol zastępczy numeru slajdu 5"/>
          <p:cNvSpPr>
            <a:spLocks noGrp="1"/>
          </p:cNvSpPr>
          <p:nvPr>
            <p:ph type="sldNum" sz="quarter" idx="12"/>
          </p:nvPr>
        </p:nvSpPr>
        <p:spPr/>
        <p:txBody>
          <a:bodyPr/>
          <a:lstStyle>
            <a:lvl1pPr>
              <a:defRPr/>
            </a:lvl1pPr>
          </a:lstStyle>
          <a:p>
            <a:fld id="{E04AFAFA-B051-4523-A494-EF11DF6BBF9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Click to edit Master title style</a:t>
            </a:r>
          </a:p>
        </p:txBody>
      </p:sp>
      <p:sp>
        <p:nvSpPr>
          <p:cNvPr id="3" name="Symbol zastępczy zawartości 2"/>
          <p:cNvSpPr>
            <a:spLocks noGrp="1"/>
          </p:cNvSpPr>
          <p:nvPr>
            <p:ph idx="1"/>
          </p:nvPr>
        </p:nvSpPr>
        <p:spPr/>
        <p:txBody>
          <a:body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Symbol zastępczy daty 3"/>
          <p:cNvSpPr>
            <a:spLocks noGrp="1"/>
          </p:cNvSpPr>
          <p:nvPr>
            <p:ph type="dt" sz="half" idx="10"/>
          </p:nvPr>
        </p:nvSpPr>
        <p:spPr/>
        <p:txBody>
          <a:bodyPr/>
          <a:lstStyle>
            <a:lvl1pPr>
              <a:defRPr/>
            </a:lvl1pPr>
          </a:lstStyle>
          <a:p>
            <a:fld id="{A6FE943A-0224-4632-843D-EA881EB49C51}" type="datetime1">
              <a:rPr lang="en-US" smtClean="0"/>
              <a:t>10/18/2019</a:t>
            </a:fld>
            <a:endParaRPr lang="en-US"/>
          </a:p>
        </p:txBody>
      </p:sp>
      <p:sp>
        <p:nvSpPr>
          <p:cNvPr id="5" name="Symbol zastępczy stopki 4"/>
          <p:cNvSpPr>
            <a:spLocks noGrp="1"/>
          </p:cNvSpPr>
          <p:nvPr>
            <p:ph type="ftr" sz="quarter" idx="11"/>
          </p:nvPr>
        </p:nvSpPr>
        <p:spPr/>
        <p:txBody>
          <a:bodyPr/>
          <a:lstStyle>
            <a:lvl1pPr>
              <a:defRPr/>
            </a:lvl1pPr>
          </a:lstStyle>
          <a:p>
            <a:pPr>
              <a:defRPr/>
            </a:pPr>
            <a:endParaRPr lang="en-US"/>
          </a:p>
        </p:txBody>
      </p:sp>
      <p:sp>
        <p:nvSpPr>
          <p:cNvPr id="6" name="Symbol zastępczy numeru slajdu 5"/>
          <p:cNvSpPr>
            <a:spLocks noGrp="1"/>
          </p:cNvSpPr>
          <p:nvPr>
            <p:ph type="sldNum" sz="quarter" idx="12"/>
          </p:nvPr>
        </p:nvSpPr>
        <p:spPr/>
        <p:txBody>
          <a:bodyPr/>
          <a:lstStyle>
            <a:lvl1pPr>
              <a:defRPr/>
            </a:lvl1pPr>
          </a:lstStyle>
          <a:p>
            <a:fld id="{1FCFF9B5-9A66-4E61-9D4F-8AC3134A7E8C}"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a:t>Click to edit Master title style</a:t>
            </a:r>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Click to edit Master text styles</a:t>
            </a:r>
          </a:p>
        </p:txBody>
      </p:sp>
      <p:sp>
        <p:nvSpPr>
          <p:cNvPr id="4" name="Symbol zastępczy daty 3"/>
          <p:cNvSpPr>
            <a:spLocks noGrp="1"/>
          </p:cNvSpPr>
          <p:nvPr>
            <p:ph type="dt" sz="half" idx="10"/>
          </p:nvPr>
        </p:nvSpPr>
        <p:spPr/>
        <p:txBody>
          <a:bodyPr/>
          <a:lstStyle>
            <a:lvl1pPr>
              <a:defRPr/>
            </a:lvl1pPr>
          </a:lstStyle>
          <a:p>
            <a:fld id="{4803919A-77E8-4AD0-AC5F-18F6FC1B46C4}" type="datetime1">
              <a:rPr lang="en-US" smtClean="0"/>
              <a:t>10/18/2019</a:t>
            </a:fld>
            <a:endParaRPr lang="en-US"/>
          </a:p>
        </p:txBody>
      </p:sp>
      <p:sp>
        <p:nvSpPr>
          <p:cNvPr id="5" name="Symbol zastępczy stopki 4"/>
          <p:cNvSpPr>
            <a:spLocks noGrp="1"/>
          </p:cNvSpPr>
          <p:nvPr>
            <p:ph type="ftr" sz="quarter" idx="11"/>
          </p:nvPr>
        </p:nvSpPr>
        <p:spPr/>
        <p:txBody>
          <a:bodyPr/>
          <a:lstStyle>
            <a:lvl1pPr>
              <a:defRPr/>
            </a:lvl1pPr>
          </a:lstStyle>
          <a:p>
            <a:pPr>
              <a:defRPr/>
            </a:pPr>
            <a:endParaRPr lang="en-US"/>
          </a:p>
        </p:txBody>
      </p:sp>
      <p:sp>
        <p:nvSpPr>
          <p:cNvPr id="6" name="Symbol zastępczy numeru slajdu 5"/>
          <p:cNvSpPr>
            <a:spLocks noGrp="1"/>
          </p:cNvSpPr>
          <p:nvPr>
            <p:ph type="sldNum" sz="quarter" idx="12"/>
          </p:nvPr>
        </p:nvSpPr>
        <p:spPr/>
        <p:txBody>
          <a:bodyPr/>
          <a:lstStyle>
            <a:lvl1pPr>
              <a:defRPr/>
            </a:lvl1pPr>
          </a:lstStyle>
          <a:p>
            <a:fld id="{49955B17-1BA4-4B0F-AFD8-533073B35E2E}"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Click to edit Master title style</a:t>
            </a:r>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Symbol zastępczy daty 3"/>
          <p:cNvSpPr>
            <a:spLocks noGrp="1"/>
          </p:cNvSpPr>
          <p:nvPr>
            <p:ph type="dt" sz="half" idx="10"/>
          </p:nvPr>
        </p:nvSpPr>
        <p:spPr/>
        <p:txBody>
          <a:bodyPr/>
          <a:lstStyle>
            <a:lvl1pPr>
              <a:defRPr/>
            </a:lvl1pPr>
          </a:lstStyle>
          <a:p>
            <a:fld id="{EC7ADFB2-3AC2-4650-9365-16843C7CDFAE}" type="datetime1">
              <a:rPr lang="en-US" smtClean="0"/>
              <a:t>10/18/2019</a:t>
            </a:fld>
            <a:endParaRPr lang="en-US"/>
          </a:p>
        </p:txBody>
      </p:sp>
      <p:sp>
        <p:nvSpPr>
          <p:cNvPr id="6" name="Symbol zastępczy stopki 4"/>
          <p:cNvSpPr>
            <a:spLocks noGrp="1"/>
          </p:cNvSpPr>
          <p:nvPr>
            <p:ph type="ftr" sz="quarter" idx="11"/>
          </p:nvPr>
        </p:nvSpPr>
        <p:spPr/>
        <p:txBody>
          <a:bodyPr/>
          <a:lstStyle>
            <a:lvl1pPr>
              <a:defRPr/>
            </a:lvl1pPr>
          </a:lstStyle>
          <a:p>
            <a:pPr>
              <a:defRPr/>
            </a:pPr>
            <a:endParaRPr lang="en-US"/>
          </a:p>
        </p:txBody>
      </p:sp>
      <p:sp>
        <p:nvSpPr>
          <p:cNvPr id="7" name="Symbol zastępczy numeru slajdu 5"/>
          <p:cNvSpPr>
            <a:spLocks noGrp="1"/>
          </p:cNvSpPr>
          <p:nvPr>
            <p:ph type="sldNum" sz="quarter" idx="12"/>
          </p:nvPr>
        </p:nvSpPr>
        <p:spPr/>
        <p:txBody>
          <a:bodyPr/>
          <a:lstStyle>
            <a:lvl1pPr>
              <a:defRPr/>
            </a:lvl1pPr>
          </a:lstStyle>
          <a:p>
            <a:fld id="{B0058D36-A215-4236-9786-3F8E0EFD4BA2}"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Click to edit Master title style</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7" name="Symbol zastępczy daty 3"/>
          <p:cNvSpPr>
            <a:spLocks noGrp="1"/>
          </p:cNvSpPr>
          <p:nvPr>
            <p:ph type="dt" sz="half" idx="10"/>
          </p:nvPr>
        </p:nvSpPr>
        <p:spPr/>
        <p:txBody>
          <a:bodyPr/>
          <a:lstStyle>
            <a:lvl1pPr>
              <a:defRPr/>
            </a:lvl1pPr>
          </a:lstStyle>
          <a:p>
            <a:fld id="{5A621298-EF2B-40B4-BB60-CE02BBEA1BF8}" type="datetime1">
              <a:rPr lang="en-US" smtClean="0"/>
              <a:t>10/18/2019</a:t>
            </a:fld>
            <a:endParaRPr lang="en-US"/>
          </a:p>
        </p:txBody>
      </p:sp>
      <p:sp>
        <p:nvSpPr>
          <p:cNvPr id="8" name="Symbol zastępczy stopki 4"/>
          <p:cNvSpPr>
            <a:spLocks noGrp="1"/>
          </p:cNvSpPr>
          <p:nvPr>
            <p:ph type="ftr" sz="quarter" idx="11"/>
          </p:nvPr>
        </p:nvSpPr>
        <p:spPr/>
        <p:txBody>
          <a:bodyPr/>
          <a:lstStyle>
            <a:lvl1pPr>
              <a:defRPr/>
            </a:lvl1pPr>
          </a:lstStyle>
          <a:p>
            <a:pPr>
              <a:defRPr/>
            </a:pPr>
            <a:endParaRPr lang="en-US"/>
          </a:p>
        </p:txBody>
      </p:sp>
      <p:sp>
        <p:nvSpPr>
          <p:cNvPr id="9" name="Symbol zastępczy numeru slajdu 5"/>
          <p:cNvSpPr>
            <a:spLocks noGrp="1"/>
          </p:cNvSpPr>
          <p:nvPr>
            <p:ph type="sldNum" sz="quarter" idx="12"/>
          </p:nvPr>
        </p:nvSpPr>
        <p:spPr/>
        <p:txBody>
          <a:bodyPr/>
          <a:lstStyle>
            <a:lvl1pPr>
              <a:defRPr/>
            </a:lvl1pPr>
          </a:lstStyle>
          <a:p>
            <a:fld id="{2C8339EE-8377-4366-834B-EDEC23C4ECE3}"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Click to edit Master title style</a:t>
            </a:r>
          </a:p>
        </p:txBody>
      </p:sp>
      <p:sp>
        <p:nvSpPr>
          <p:cNvPr id="3" name="Symbol zastępczy daty 3"/>
          <p:cNvSpPr>
            <a:spLocks noGrp="1"/>
          </p:cNvSpPr>
          <p:nvPr>
            <p:ph type="dt" sz="half" idx="10"/>
          </p:nvPr>
        </p:nvSpPr>
        <p:spPr/>
        <p:txBody>
          <a:bodyPr/>
          <a:lstStyle>
            <a:lvl1pPr>
              <a:defRPr/>
            </a:lvl1pPr>
          </a:lstStyle>
          <a:p>
            <a:fld id="{47856077-A323-42BB-94F8-2E9BCAFE7A4E}" type="datetime1">
              <a:rPr lang="en-US" smtClean="0"/>
              <a:t>10/18/2019</a:t>
            </a:fld>
            <a:endParaRPr lang="en-US"/>
          </a:p>
        </p:txBody>
      </p:sp>
      <p:sp>
        <p:nvSpPr>
          <p:cNvPr id="4" name="Symbol zastępczy stopki 4"/>
          <p:cNvSpPr>
            <a:spLocks noGrp="1"/>
          </p:cNvSpPr>
          <p:nvPr>
            <p:ph type="ftr" sz="quarter" idx="11"/>
          </p:nvPr>
        </p:nvSpPr>
        <p:spPr/>
        <p:txBody>
          <a:bodyPr/>
          <a:lstStyle>
            <a:lvl1pPr>
              <a:defRPr/>
            </a:lvl1pPr>
          </a:lstStyle>
          <a:p>
            <a:pPr>
              <a:defRPr/>
            </a:pPr>
            <a:endParaRPr lang="en-US"/>
          </a:p>
        </p:txBody>
      </p:sp>
      <p:sp>
        <p:nvSpPr>
          <p:cNvPr id="5" name="Symbol zastępczy numeru slajdu 5"/>
          <p:cNvSpPr>
            <a:spLocks noGrp="1"/>
          </p:cNvSpPr>
          <p:nvPr>
            <p:ph type="sldNum" sz="quarter" idx="12"/>
          </p:nvPr>
        </p:nvSpPr>
        <p:spPr/>
        <p:txBody>
          <a:bodyPr/>
          <a:lstStyle>
            <a:lvl1pPr>
              <a:defRPr/>
            </a:lvl1pPr>
          </a:lstStyle>
          <a:p>
            <a:fld id="{ABFE3FA4-678D-45A4-8416-DF3DD63993BD}"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p:cNvSpPr>
            <a:spLocks noGrp="1"/>
          </p:cNvSpPr>
          <p:nvPr>
            <p:ph type="dt" sz="half" idx="10"/>
          </p:nvPr>
        </p:nvSpPr>
        <p:spPr/>
        <p:txBody>
          <a:bodyPr/>
          <a:lstStyle>
            <a:lvl1pPr>
              <a:defRPr/>
            </a:lvl1pPr>
          </a:lstStyle>
          <a:p>
            <a:fld id="{AD758F67-7AC9-4964-8721-DC18DA16B218}" type="datetime1">
              <a:rPr lang="en-US" smtClean="0"/>
              <a:t>10/18/2019</a:t>
            </a:fld>
            <a:endParaRPr lang="en-US"/>
          </a:p>
        </p:txBody>
      </p:sp>
      <p:sp>
        <p:nvSpPr>
          <p:cNvPr id="3" name="Symbol zastępczy stopki 4"/>
          <p:cNvSpPr>
            <a:spLocks noGrp="1"/>
          </p:cNvSpPr>
          <p:nvPr>
            <p:ph type="ftr" sz="quarter" idx="11"/>
          </p:nvPr>
        </p:nvSpPr>
        <p:spPr/>
        <p:txBody>
          <a:bodyPr/>
          <a:lstStyle>
            <a:lvl1pPr>
              <a:defRPr/>
            </a:lvl1pPr>
          </a:lstStyle>
          <a:p>
            <a:pPr>
              <a:defRPr/>
            </a:pPr>
            <a:endParaRPr lang="en-US"/>
          </a:p>
        </p:txBody>
      </p:sp>
      <p:sp>
        <p:nvSpPr>
          <p:cNvPr id="4" name="Symbol zastępczy numeru slajdu 5"/>
          <p:cNvSpPr>
            <a:spLocks noGrp="1"/>
          </p:cNvSpPr>
          <p:nvPr>
            <p:ph type="sldNum" sz="quarter" idx="12"/>
          </p:nvPr>
        </p:nvSpPr>
        <p:spPr/>
        <p:txBody>
          <a:bodyPr/>
          <a:lstStyle>
            <a:lvl1pPr>
              <a:defRPr/>
            </a:lvl1pPr>
          </a:lstStyle>
          <a:p>
            <a:fld id="{69D03EDB-C3A8-4828-9351-47D0B684E2CD}"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a:t>Click to edit Master title style</a:t>
            </a:r>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Symbol zastępczy daty 3"/>
          <p:cNvSpPr>
            <a:spLocks noGrp="1"/>
          </p:cNvSpPr>
          <p:nvPr>
            <p:ph type="dt" sz="half" idx="10"/>
          </p:nvPr>
        </p:nvSpPr>
        <p:spPr/>
        <p:txBody>
          <a:bodyPr/>
          <a:lstStyle>
            <a:lvl1pPr>
              <a:defRPr/>
            </a:lvl1pPr>
          </a:lstStyle>
          <a:p>
            <a:fld id="{EA3896F5-FD5B-4682-B523-A66EB5C2127B}" type="datetime1">
              <a:rPr lang="en-US" smtClean="0"/>
              <a:t>10/18/2019</a:t>
            </a:fld>
            <a:endParaRPr lang="en-US"/>
          </a:p>
        </p:txBody>
      </p:sp>
      <p:sp>
        <p:nvSpPr>
          <p:cNvPr id="6" name="Symbol zastępczy stopki 4"/>
          <p:cNvSpPr>
            <a:spLocks noGrp="1"/>
          </p:cNvSpPr>
          <p:nvPr>
            <p:ph type="ftr" sz="quarter" idx="11"/>
          </p:nvPr>
        </p:nvSpPr>
        <p:spPr/>
        <p:txBody>
          <a:bodyPr/>
          <a:lstStyle>
            <a:lvl1pPr>
              <a:defRPr/>
            </a:lvl1pPr>
          </a:lstStyle>
          <a:p>
            <a:pPr>
              <a:defRPr/>
            </a:pPr>
            <a:endParaRPr lang="en-US"/>
          </a:p>
        </p:txBody>
      </p:sp>
      <p:sp>
        <p:nvSpPr>
          <p:cNvPr id="7" name="Symbol zastępczy numeru slajdu 5"/>
          <p:cNvSpPr>
            <a:spLocks noGrp="1"/>
          </p:cNvSpPr>
          <p:nvPr>
            <p:ph type="sldNum" sz="quarter" idx="12"/>
          </p:nvPr>
        </p:nvSpPr>
        <p:spPr/>
        <p:txBody>
          <a:bodyPr/>
          <a:lstStyle>
            <a:lvl1pPr>
              <a:defRPr/>
            </a:lvl1pPr>
          </a:lstStyle>
          <a:p>
            <a:fld id="{496D6FCD-6F97-4E14-A095-680A3D4ECC66}"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Click to edit Master title style</a:t>
            </a:r>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Drag picture to placeholder or click icon to add</a:t>
            </a:r>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Symbol zastępczy daty 3"/>
          <p:cNvSpPr>
            <a:spLocks noGrp="1"/>
          </p:cNvSpPr>
          <p:nvPr>
            <p:ph type="dt" sz="half" idx="10"/>
          </p:nvPr>
        </p:nvSpPr>
        <p:spPr/>
        <p:txBody>
          <a:bodyPr/>
          <a:lstStyle>
            <a:lvl1pPr>
              <a:defRPr/>
            </a:lvl1pPr>
          </a:lstStyle>
          <a:p>
            <a:fld id="{C67C5388-E33B-4927-B2C8-6420D52AEB1B}" type="datetime1">
              <a:rPr lang="en-US" smtClean="0"/>
              <a:t>10/18/2019</a:t>
            </a:fld>
            <a:endParaRPr lang="en-US"/>
          </a:p>
        </p:txBody>
      </p:sp>
      <p:sp>
        <p:nvSpPr>
          <p:cNvPr id="6" name="Symbol zastępczy stopki 4"/>
          <p:cNvSpPr>
            <a:spLocks noGrp="1"/>
          </p:cNvSpPr>
          <p:nvPr>
            <p:ph type="ftr" sz="quarter" idx="11"/>
          </p:nvPr>
        </p:nvSpPr>
        <p:spPr/>
        <p:txBody>
          <a:bodyPr/>
          <a:lstStyle>
            <a:lvl1pPr>
              <a:defRPr/>
            </a:lvl1pPr>
          </a:lstStyle>
          <a:p>
            <a:pPr>
              <a:defRPr/>
            </a:pPr>
            <a:endParaRPr lang="en-US"/>
          </a:p>
        </p:txBody>
      </p:sp>
      <p:sp>
        <p:nvSpPr>
          <p:cNvPr id="7" name="Symbol zastępczy numeru slajdu 5"/>
          <p:cNvSpPr>
            <a:spLocks noGrp="1"/>
          </p:cNvSpPr>
          <p:nvPr>
            <p:ph type="sldNum" sz="quarter" idx="12"/>
          </p:nvPr>
        </p:nvSpPr>
        <p:spPr/>
        <p:txBody>
          <a:bodyPr/>
          <a:lstStyle>
            <a:lvl1pPr>
              <a:defRPr/>
            </a:lvl1pPr>
          </a:lstStyle>
          <a:p>
            <a:fld id="{039E38DE-7E1F-4C9C-BF32-C7F4F6F4FAF2}"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Click to edit Master title style</a:t>
            </a:r>
          </a:p>
        </p:txBody>
      </p:sp>
      <p:sp>
        <p:nvSpPr>
          <p:cNvPr id="3" name="Symbol zastępczy tytułu pionowego 2"/>
          <p:cNvSpPr>
            <a:spLocks noGrp="1"/>
          </p:cNvSpPr>
          <p:nvPr>
            <p:ph type="body" orient="vert" idx="1"/>
          </p:nvPr>
        </p:nvSpPr>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Symbol zastępczy daty 3"/>
          <p:cNvSpPr>
            <a:spLocks noGrp="1"/>
          </p:cNvSpPr>
          <p:nvPr>
            <p:ph type="dt" sz="half" idx="10"/>
          </p:nvPr>
        </p:nvSpPr>
        <p:spPr/>
        <p:txBody>
          <a:bodyPr/>
          <a:lstStyle>
            <a:lvl1pPr>
              <a:defRPr/>
            </a:lvl1pPr>
          </a:lstStyle>
          <a:p>
            <a:fld id="{8495730D-EC57-486E-898F-A5D151E99339}" type="datetime1">
              <a:rPr lang="en-US" smtClean="0"/>
              <a:t>10/18/2019</a:t>
            </a:fld>
            <a:endParaRPr lang="en-US"/>
          </a:p>
        </p:txBody>
      </p:sp>
      <p:sp>
        <p:nvSpPr>
          <p:cNvPr id="5" name="Symbol zastępczy stopki 4"/>
          <p:cNvSpPr>
            <a:spLocks noGrp="1"/>
          </p:cNvSpPr>
          <p:nvPr>
            <p:ph type="ftr" sz="quarter" idx="11"/>
          </p:nvPr>
        </p:nvSpPr>
        <p:spPr/>
        <p:txBody>
          <a:bodyPr/>
          <a:lstStyle>
            <a:lvl1pPr>
              <a:defRPr/>
            </a:lvl1pPr>
          </a:lstStyle>
          <a:p>
            <a:pPr>
              <a:defRPr/>
            </a:pPr>
            <a:endParaRPr lang="en-US"/>
          </a:p>
        </p:txBody>
      </p:sp>
      <p:sp>
        <p:nvSpPr>
          <p:cNvPr id="6" name="Symbol zastępczy numeru slajdu 5"/>
          <p:cNvSpPr>
            <a:spLocks noGrp="1"/>
          </p:cNvSpPr>
          <p:nvPr>
            <p:ph type="sldNum" sz="quarter" idx="12"/>
          </p:nvPr>
        </p:nvSpPr>
        <p:spPr/>
        <p:txBody>
          <a:bodyPr/>
          <a:lstStyle>
            <a:lvl1pPr>
              <a:defRPr/>
            </a:lvl1pPr>
          </a:lstStyle>
          <a:p>
            <a:fld id="{1FB79C15-24F5-4F47-8C50-6208EEE0D54D}"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a:t>Click to edit Master title style</a:t>
            </a:r>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Symbol zastępczy daty 3"/>
          <p:cNvSpPr>
            <a:spLocks noGrp="1"/>
          </p:cNvSpPr>
          <p:nvPr>
            <p:ph type="dt" sz="half" idx="10"/>
          </p:nvPr>
        </p:nvSpPr>
        <p:spPr/>
        <p:txBody>
          <a:bodyPr/>
          <a:lstStyle>
            <a:lvl1pPr>
              <a:defRPr/>
            </a:lvl1pPr>
          </a:lstStyle>
          <a:p>
            <a:fld id="{A6ADBB52-B807-4893-9A68-DC35B29D3DD8}" type="datetime1">
              <a:rPr lang="en-US" smtClean="0"/>
              <a:t>10/18/2019</a:t>
            </a:fld>
            <a:endParaRPr lang="en-US"/>
          </a:p>
        </p:txBody>
      </p:sp>
      <p:sp>
        <p:nvSpPr>
          <p:cNvPr id="5" name="Symbol zastępczy stopki 4"/>
          <p:cNvSpPr>
            <a:spLocks noGrp="1"/>
          </p:cNvSpPr>
          <p:nvPr>
            <p:ph type="ftr" sz="quarter" idx="11"/>
          </p:nvPr>
        </p:nvSpPr>
        <p:spPr/>
        <p:txBody>
          <a:bodyPr/>
          <a:lstStyle>
            <a:lvl1pPr>
              <a:defRPr/>
            </a:lvl1pPr>
          </a:lstStyle>
          <a:p>
            <a:pPr>
              <a:defRPr/>
            </a:pPr>
            <a:endParaRPr lang="en-US"/>
          </a:p>
        </p:txBody>
      </p:sp>
      <p:sp>
        <p:nvSpPr>
          <p:cNvPr id="6" name="Symbol zastępczy numeru slajdu 5"/>
          <p:cNvSpPr>
            <a:spLocks noGrp="1"/>
          </p:cNvSpPr>
          <p:nvPr>
            <p:ph type="sldNum" sz="quarter" idx="12"/>
          </p:nvPr>
        </p:nvSpPr>
        <p:spPr/>
        <p:txBody>
          <a:bodyPr/>
          <a:lstStyle>
            <a:lvl1pPr>
              <a:defRPr/>
            </a:lvl1pPr>
          </a:lstStyle>
          <a:p>
            <a:fld id="{97D9BFF1-9B37-4F9B-A2F0-4A0A1743D8BA}"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ext Op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2378" y="331101"/>
            <a:ext cx="6725791" cy="590215"/>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47651" y="1851257"/>
            <a:ext cx="7870391" cy="35240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GB" dirty="0"/>
          </a:p>
        </p:txBody>
      </p:sp>
    </p:spTree>
    <p:extLst>
      <p:ext uri="{BB962C8B-B14F-4D97-AF65-F5344CB8AC3E}">
        <p14:creationId xmlns:p14="http://schemas.microsoft.com/office/powerpoint/2010/main" val="43768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12778C4C-A94C-4A45-BC56-94FCBAFB8A2E}" type="datetime1">
              <a:rPr lang="en-US" smtClean="0"/>
              <a:t>10/18/2019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C97FAD6-50C3-4DD9-B41B-FBFF1BACE3C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87"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4338" name="Symbol zastępczy tytułu 1"/>
          <p:cNvSpPr>
            <a:spLocks noGrp="1"/>
          </p:cNvSpPr>
          <p:nvPr>
            <p:ph type="title"/>
          </p:nvPr>
        </p:nvSpPr>
        <p:spPr bwMode="auto">
          <a:xfrm>
            <a:off x="457200" y="9080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a:t>Kliknij, aby edytować styl</a:t>
            </a:r>
          </a:p>
        </p:txBody>
      </p:sp>
      <p:sp>
        <p:nvSpPr>
          <p:cNvPr id="14339" name="Symbol zastępczy tekstu 2"/>
          <p:cNvSpPr>
            <a:spLocks noGrp="1"/>
          </p:cNvSpPr>
          <p:nvPr>
            <p:ph type="body" idx="1"/>
          </p:nvPr>
        </p:nvSpPr>
        <p:spPr bwMode="auto">
          <a:xfrm>
            <a:off x="457200" y="2133600"/>
            <a:ext cx="8229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989538D-76F3-43E9-B51E-6A4C0AA0FB04}" type="datetime1">
              <a:rPr lang="en-US" smtClean="0"/>
              <a:t>10/18/2019</a:t>
            </a:fld>
            <a:endParaRPr lang="en-US"/>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4B938EB-1D1F-4F82-BF58-53A5A78A504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8"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rostokąt 19">
            <a:extLst>
              <a:ext uri="{FF2B5EF4-FFF2-40B4-BE49-F238E27FC236}">
                <a16:creationId xmlns:a16="http://schemas.microsoft.com/office/drawing/2014/main" id="{8044AAC6-8A93-4C72-BA71-2ED6798ECC17}"/>
              </a:ext>
            </a:extLst>
          </p:cNvPr>
          <p:cNvSpPr/>
          <p:nvPr/>
        </p:nvSpPr>
        <p:spPr>
          <a:xfrm>
            <a:off x="827584" y="188640"/>
            <a:ext cx="1202468" cy="549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2" name="Obraz 21">
            <a:extLst>
              <a:ext uri="{FF2B5EF4-FFF2-40B4-BE49-F238E27FC236}">
                <a16:creationId xmlns:a16="http://schemas.microsoft.com/office/drawing/2014/main" id="{4CD3DFB5-04C4-4E6A-B540-BB79216C1B02}"/>
              </a:ext>
            </a:extLst>
          </p:cNvPr>
          <p:cNvPicPr>
            <a:picLocks noChangeAspect="1"/>
          </p:cNvPicPr>
          <p:nvPr/>
        </p:nvPicPr>
        <p:blipFill>
          <a:blip r:embed="rId2"/>
          <a:stretch>
            <a:fillRect/>
          </a:stretch>
        </p:blipFill>
        <p:spPr>
          <a:xfrm>
            <a:off x="1835696" y="1988840"/>
            <a:ext cx="5135382" cy="1997132"/>
          </a:xfrm>
          <a:prstGeom prst="rect">
            <a:avLst/>
          </a:prstGeom>
        </p:spPr>
      </p:pic>
      <p:sp>
        <p:nvSpPr>
          <p:cNvPr id="10" name="Prostokąt 9">
            <a:extLst>
              <a:ext uri="{FF2B5EF4-FFF2-40B4-BE49-F238E27FC236}">
                <a16:creationId xmlns:a16="http://schemas.microsoft.com/office/drawing/2014/main" id="{2324B1D2-4025-4E2F-8BAD-9EB5A127BF24}"/>
              </a:ext>
            </a:extLst>
          </p:cNvPr>
          <p:cNvSpPr/>
          <p:nvPr/>
        </p:nvSpPr>
        <p:spPr>
          <a:xfrm>
            <a:off x="144016" y="1916832"/>
            <a:ext cx="4572000" cy="646331"/>
          </a:xfrm>
          <a:prstGeom prst="rect">
            <a:avLst/>
          </a:prstGeom>
        </p:spPr>
        <p:txBody>
          <a:bodyPr>
            <a:spAutoFit/>
          </a:bodyPr>
          <a:lstStyle/>
          <a:p>
            <a:endParaRPr lang="pl-PL" dirty="0"/>
          </a:p>
          <a:p>
            <a:endParaRPr lang="pl-PL" dirty="0"/>
          </a:p>
        </p:txBody>
      </p:sp>
    </p:spTree>
    <p:extLst>
      <p:ext uri="{BB962C8B-B14F-4D97-AF65-F5344CB8AC3E}">
        <p14:creationId xmlns:p14="http://schemas.microsoft.com/office/powerpoint/2010/main" val="17728299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7ED018-1466-4372-9024-14DD7C63D066}"/>
              </a:ext>
            </a:extLst>
          </p:cNvPr>
          <p:cNvSpPr>
            <a:spLocks noGrp="1"/>
          </p:cNvSpPr>
          <p:nvPr>
            <p:ph type="title"/>
          </p:nvPr>
        </p:nvSpPr>
        <p:spPr>
          <a:xfrm>
            <a:off x="457200" y="908050"/>
            <a:ext cx="8229600" cy="936625"/>
          </a:xfrm>
        </p:spPr>
        <p:txBody>
          <a:bodyPr/>
          <a:lstStyle/>
          <a:p>
            <a:br>
              <a:rPr lang="pl-PL" sz="3600" b="1" dirty="0"/>
            </a:br>
            <a:r>
              <a:rPr lang="pl-PL" sz="3600" b="1" dirty="0"/>
              <a:t>Zagadnienia prezentacji</a:t>
            </a:r>
            <a:br>
              <a:rPr lang="pl-PL" sz="3600" b="1" dirty="0"/>
            </a:br>
            <a:endParaRPr lang="pl-PL" sz="3600" b="1" dirty="0"/>
          </a:p>
        </p:txBody>
      </p:sp>
      <p:sp>
        <p:nvSpPr>
          <p:cNvPr id="3" name="Symbol zastępczy zawartości 2">
            <a:extLst>
              <a:ext uri="{FF2B5EF4-FFF2-40B4-BE49-F238E27FC236}">
                <a16:creationId xmlns:a16="http://schemas.microsoft.com/office/drawing/2014/main" id="{382035AC-4FDB-4FED-A113-6C7F3FD8BEC2}"/>
              </a:ext>
            </a:extLst>
          </p:cNvPr>
          <p:cNvSpPr>
            <a:spLocks noGrp="1"/>
          </p:cNvSpPr>
          <p:nvPr>
            <p:ph idx="1"/>
          </p:nvPr>
        </p:nvSpPr>
        <p:spPr>
          <a:xfrm>
            <a:off x="457200" y="2132856"/>
            <a:ext cx="8229600" cy="3057203"/>
          </a:xfrm>
        </p:spPr>
        <p:txBody>
          <a:bodyPr/>
          <a:lstStyle/>
          <a:p>
            <a:r>
              <a:rPr lang="pl-PL" dirty="0"/>
              <a:t>Władze i organy stowarzyszenia ZDR Trzy+</a:t>
            </a:r>
          </a:p>
          <a:p>
            <a:r>
              <a:rPr lang="pl-PL" dirty="0"/>
              <a:t>Wyłanianie kandydatów do organów i ich wybór</a:t>
            </a:r>
          </a:p>
          <a:p>
            <a:r>
              <a:rPr lang="pl-PL" dirty="0"/>
              <a:t>Procedura wyboru do organów ZDR Trzy+</a:t>
            </a:r>
          </a:p>
          <a:p>
            <a:r>
              <a:rPr lang="pl-PL" dirty="0"/>
              <a:t>Struktura terenowa ZDR Trzy+</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1D3EEF-B640-44D3-B121-492FD4CA0B51}"/>
              </a:ext>
            </a:extLst>
          </p:cNvPr>
          <p:cNvSpPr>
            <a:spLocks noGrp="1"/>
          </p:cNvSpPr>
          <p:nvPr>
            <p:ph type="title"/>
          </p:nvPr>
        </p:nvSpPr>
        <p:spPr>
          <a:xfrm>
            <a:off x="467544" y="908720"/>
            <a:ext cx="8229600" cy="936625"/>
          </a:xfrm>
        </p:spPr>
        <p:txBody>
          <a:bodyPr/>
          <a:lstStyle/>
          <a:p>
            <a:r>
              <a:rPr lang="pl-PL" b="1" dirty="0"/>
              <a:t>Struktura </a:t>
            </a:r>
            <a:r>
              <a:rPr lang="pl-PL" dirty="0"/>
              <a:t>ZDR Trzy+</a:t>
            </a:r>
          </a:p>
        </p:txBody>
      </p:sp>
      <p:graphicFrame>
        <p:nvGraphicFramePr>
          <p:cNvPr id="4" name="Symbol zastępczy zawartości 3">
            <a:extLst>
              <a:ext uri="{FF2B5EF4-FFF2-40B4-BE49-F238E27FC236}">
                <a16:creationId xmlns:a16="http://schemas.microsoft.com/office/drawing/2014/main" id="{E557F738-1D1C-4FB3-B4DE-C77FA2CCF89E}"/>
              </a:ext>
            </a:extLst>
          </p:cNvPr>
          <p:cNvGraphicFramePr>
            <a:graphicFrameLocks noGrp="1"/>
          </p:cNvGraphicFramePr>
          <p:nvPr>
            <p:ph idx="1"/>
            <p:extLst>
              <p:ext uri="{D42A27DB-BD31-4B8C-83A1-F6EECF244321}">
                <p14:modId xmlns:p14="http://schemas.microsoft.com/office/powerpoint/2010/main" val="3660745928"/>
              </p:ext>
            </p:extLst>
          </p:nvPr>
        </p:nvGraphicFramePr>
        <p:xfrm>
          <a:off x="251520" y="1916832"/>
          <a:ext cx="8640960"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6530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770DDC-5293-4250-8FBA-8F340C1C0C8E}"/>
              </a:ext>
            </a:extLst>
          </p:cNvPr>
          <p:cNvSpPr>
            <a:spLocks noGrp="1"/>
          </p:cNvSpPr>
          <p:nvPr>
            <p:ph type="title"/>
          </p:nvPr>
        </p:nvSpPr>
        <p:spPr/>
        <p:txBody>
          <a:bodyPr/>
          <a:lstStyle/>
          <a:p>
            <a:r>
              <a:rPr lang="pl-PL" sz="4000" b="1" dirty="0"/>
              <a:t>Podejmowanie uchwał </a:t>
            </a:r>
            <a:r>
              <a:rPr lang="pl-PL" sz="4000" dirty="0"/>
              <a:t>(§14)</a:t>
            </a:r>
          </a:p>
        </p:txBody>
      </p:sp>
      <p:sp>
        <p:nvSpPr>
          <p:cNvPr id="3" name="Symbol zastępczy zawartości 2">
            <a:extLst>
              <a:ext uri="{FF2B5EF4-FFF2-40B4-BE49-F238E27FC236}">
                <a16:creationId xmlns:a16="http://schemas.microsoft.com/office/drawing/2014/main" id="{33181817-8299-40E6-984E-4AD5A8A1CD93}"/>
              </a:ext>
            </a:extLst>
          </p:cNvPr>
          <p:cNvSpPr>
            <a:spLocks noGrp="1"/>
          </p:cNvSpPr>
          <p:nvPr>
            <p:ph idx="1"/>
          </p:nvPr>
        </p:nvSpPr>
        <p:spPr/>
        <p:txBody>
          <a:bodyPr/>
          <a:lstStyle/>
          <a:p>
            <a:pPr marL="0" indent="0" algn="just">
              <a:buNone/>
            </a:pPr>
            <a:r>
              <a:rPr lang="pl-PL" dirty="0"/>
              <a:t>Uchwały władz ZDR Trzy+ zapadają </a:t>
            </a:r>
            <a:r>
              <a:rPr lang="pl-PL" u="sng" dirty="0"/>
              <a:t>zwykłą większością głosów</a:t>
            </a:r>
            <a:r>
              <a:rPr lang="pl-PL" dirty="0"/>
              <a:t> z zastrzeżeniem § 26 (2/3 obecnych). </a:t>
            </a:r>
          </a:p>
          <a:p>
            <a:pPr marL="0" indent="0" algn="just">
              <a:buNone/>
            </a:pPr>
            <a:endParaRPr lang="pl-PL" dirty="0"/>
          </a:p>
          <a:p>
            <a:pPr marL="0" indent="0" algn="just">
              <a:buNone/>
            </a:pPr>
            <a:r>
              <a:rPr lang="pl-PL" dirty="0"/>
              <a:t>W razie równej liczby głosów „za” i „przeciw” decyduje </a:t>
            </a:r>
            <a:r>
              <a:rPr lang="pl-PL" u="sng" dirty="0"/>
              <a:t>głos przewodniczącego</a:t>
            </a:r>
            <a:r>
              <a:rPr lang="pl-PL" dirty="0"/>
              <a:t> zebrania. </a:t>
            </a:r>
          </a:p>
          <a:p>
            <a:endParaRPr lang="pl-PL" dirty="0"/>
          </a:p>
        </p:txBody>
      </p:sp>
    </p:spTree>
    <p:extLst>
      <p:ext uri="{BB962C8B-B14F-4D97-AF65-F5344CB8AC3E}">
        <p14:creationId xmlns:p14="http://schemas.microsoft.com/office/powerpoint/2010/main" val="13951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09FB43-54FE-49CB-9D5A-8B9B3ABD15ED}"/>
              </a:ext>
            </a:extLst>
          </p:cNvPr>
          <p:cNvSpPr>
            <a:spLocks noGrp="1"/>
          </p:cNvSpPr>
          <p:nvPr>
            <p:ph type="title"/>
          </p:nvPr>
        </p:nvSpPr>
        <p:spPr>
          <a:xfrm>
            <a:off x="457200" y="908050"/>
            <a:ext cx="8229600" cy="1008782"/>
          </a:xfrm>
        </p:spPr>
        <p:txBody>
          <a:bodyPr/>
          <a:lstStyle/>
          <a:p>
            <a:r>
              <a:rPr lang="pl-PL" sz="4000" b="1" dirty="0"/>
              <a:t>Walne Zebranie </a:t>
            </a:r>
            <a:br>
              <a:rPr lang="pl-PL" sz="4000" b="1" dirty="0"/>
            </a:br>
            <a:r>
              <a:rPr lang="pl-PL" sz="4000" b="1" dirty="0"/>
              <a:t>Członków Rzeczywistych</a:t>
            </a:r>
            <a:endParaRPr lang="pl-PL" sz="3200" dirty="0"/>
          </a:p>
        </p:txBody>
      </p:sp>
      <p:sp>
        <p:nvSpPr>
          <p:cNvPr id="3" name="Symbol zastępczy zawartości 2">
            <a:extLst>
              <a:ext uri="{FF2B5EF4-FFF2-40B4-BE49-F238E27FC236}">
                <a16:creationId xmlns:a16="http://schemas.microsoft.com/office/drawing/2014/main" id="{A6CAD37F-8D21-4395-B4F8-BC2FA310B39B}"/>
              </a:ext>
            </a:extLst>
          </p:cNvPr>
          <p:cNvSpPr>
            <a:spLocks noGrp="1"/>
          </p:cNvSpPr>
          <p:nvPr>
            <p:ph idx="1"/>
          </p:nvPr>
        </p:nvSpPr>
        <p:spPr/>
        <p:txBody>
          <a:bodyPr/>
          <a:lstStyle/>
          <a:p>
            <a:pPr marL="514350" indent="-514350" algn="just">
              <a:buAutoNum type="arabicPeriod"/>
            </a:pPr>
            <a:r>
              <a:rPr lang="pl-PL" dirty="0"/>
              <a:t>Jest najwyższą władzą ZDR Trzy+. </a:t>
            </a:r>
          </a:p>
          <a:p>
            <a:pPr marL="514350" indent="-514350" algn="just">
              <a:buAutoNum type="arabicPeriod"/>
            </a:pPr>
            <a:r>
              <a:rPr lang="pl-PL" dirty="0"/>
              <a:t>Może być </a:t>
            </a:r>
            <a:r>
              <a:rPr lang="pl-PL" u="sng" dirty="0"/>
              <a:t>zwyczajne</a:t>
            </a:r>
            <a:r>
              <a:rPr lang="pl-PL" dirty="0"/>
              <a:t> lub </a:t>
            </a:r>
            <a:r>
              <a:rPr lang="pl-PL" u="sng" dirty="0"/>
              <a:t>nadzwyczajne</a:t>
            </a:r>
            <a:r>
              <a:rPr lang="pl-PL" dirty="0"/>
              <a:t>.</a:t>
            </a:r>
          </a:p>
          <a:p>
            <a:pPr marL="514350" indent="-514350" algn="just">
              <a:buAutoNum type="arabicPeriod" startAt="2"/>
            </a:pPr>
            <a:r>
              <a:rPr lang="pl-PL" dirty="0">
                <a:highlight>
                  <a:srgbClr val="FFFF00"/>
                </a:highlight>
              </a:rPr>
              <a:t>Zwyczajne</a:t>
            </a:r>
            <a:r>
              <a:rPr lang="pl-PL" dirty="0"/>
              <a:t> Walne Zebranie Członków Rzeczywistych </a:t>
            </a:r>
          </a:p>
          <a:p>
            <a:pPr marL="801688" algn="just">
              <a:buFontTx/>
              <a:buChar char="-"/>
            </a:pPr>
            <a:r>
              <a:rPr lang="pl-PL" dirty="0"/>
              <a:t>raz w roku jako sprawozdawcze</a:t>
            </a:r>
          </a:p>
          <a:p>
            <a:pPr marL="801688" algn="just">
              <a:buFontTx/>
              <a:buChar char="-"/>
            </a:pPr>
            <a:r>
              <a:rPr lang="pl-PL" dirty="0"/>
              <a:t>raz na cztery lata jako sprawozdawczo-wyborcze.</a:t>
            </a:r>
          </a:p>
          <a:p>
            <a:pPr marL="0" lvl="0" indent="0" algn="just">
              <a:buNone/>
            </a:pPr>
            <a:endParaRPr lang="pl-PL" b="1" dirty="0"/>
          </a:p>
          <a:p>
            <a:pPr lvl="0"/>
            <a:endParaRPr lang="pl-PL" dirty="0"/>
          </a:p>
          <a:p>
            <a:pPr marL="0" indent="0">
              <a:buNone/>
            </a:pPr>
            <a:endParaRPr lang="pl-PL" dirty="0"/>
          </a:p>
        </p:txBody>
      </p:sp>
    </p:spTree>
    <p:extLst>
      <p:ext uri="{BB962C8B-B14F-4D97-AF65-F5344CB8AC3E}">
        <p14:creationId xmlns:p14="http://schemas.microsoft.com/office/powerpoint/2010/main" val="205721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6C5E6DC7-06A8-43F4-8D10-90AFF1A64F8F}"/>
              </a:ext>
            </a:extLst>
          </p:cNvPr>
          <p:cNvSpPr/>
          <p:nvPr/>
        </p:nvSpPr>
        <p:spPr>
          <a:xfrm>
            <a:off x="863588" y="1166842"/>
            <a:ext cx="7416824" cy="4308872"/>
          </a:xfrm>
          <a:prstGeom prst="rect">
            <a:avLst/>
          </a:prstGeom>
        </p:spPr>
        <p:txBody>
          <a:bodyPr wrap="square">
            <a:spAutoFit/>
          </a:bodyPr>
          <a:lstStyle/>
          <a:p>
            <a:pPr marL="0" indent="0" algn="just">
              <a:buNone/>
            </a:pPr>
            <a:r>
              <a:rPr lang="pl-PL" sz="2400" b="1" dirty="0"/>
              <a:t>Kompetencje Walnego Zebrania Członków Rzeczywistych</a:t>
            </a:r>
          </a:p>
          <a:p>
            <a:pPr marL="0" indent="0" algn="just">
              <a:buNone/>
            </a:pPr>
            <a:r>
              <a:rPr lang="pl-PL" sz="2400" b="1" dirty="0"/>
              <a:t>m.in..:</a:t>
            </a:r>
          </a:p>
          <a:p>
            <a:pPr marL="0" indent="0" algn="just">
              <a:buNone/>
            </a:pPr>
            <a:endParaRPr lang="pl-PL" sz="1000" b="1" dirty="0"/>
          </a:p>
          <a:p>
            <a:pPr marL="342900" lvl="0" indent="-342900" algn="just">
              <a:buFont typeface="Arial" panose="020B0604020202020204" pitchFamily="34" charset="0"/>
              <a:buChar char="•"/>
            </a:pPr>
            <a:r>
              <a:rPr lang="pl-PL" sz="2400" b="1" dirty="0"/>
              <a:t>ustalanie programu </a:t>
            </a:r>
            <a:r>
              <a:rPr lang="pl-PL" sz="2400" dirty="0"/>
              <a:t>działalności ZDR Trzy+,</a:t>
            </a:r>
          </a:p>
          <a:p>
            <a:pPr marL="342900" lvl="0" indent="-342900" algn="just">
              <a:buFont typeface="Arial" panose="020B0604020202020204" pitchFamily="34" charset="0"/>
              <a:buChar char="•"/>
            </a:pPr>
            <a:r>
              <a:rPr lang="pl-PL" sz="2400" dirty="0"/>
              <a:t>wybór i odwoływanie </a:t>
            </a:r>
            <a:r>
              <a:rPr lang="pl-PL" sz="2400" b="1" dirty="0"/>
              <a:t>Prezesa</a:t>
            </a:r>
            <a:r>
              <a:rPr lang="pl-PL" sz="2400" dirty="0"/>
              <a:t>, </a:t>
            </a:r>
            <a:r>
              <a:rPr lang="pl-PL" sz="2400" b="1" dirty="0"/>
              <a:t>członków Zarządu </a:t>
            </a:r>
            <a:r>
              <a:rPr lang="pl-PL" sz="2400" dirty="0"/>
              <a:t>i </a:t>
            </a:r>
            <a:r>
              <a:rPr lang="pl-PL" sz="2400" b="1" dirty="0"/>
              <a:t>członków Komisji Rewizyjnej</a:t>
            </a:r>
            <a:r>
              <a:rPr lang="pl-PL" sz="2400" dirty="0"/>
              <a:t>,</a:t>
            </a:r>
          </a:p>
          <a:p>
            <a:pPr marL="342900" lvl="0" indent="-342900" algn="just">
              <a:buFont typeface="Arial" panose="020B0604020202020204" pitchFamily="34" charset="0"/>
              <a:buChar char="•"/>
            </a:pPr>
            <a:r>
              <a:rPr lang="pl-PL" sz="2400" dirty="0"/>
              <a:t>rozpatrywanie rocznych </a:t>
            </a:r>
            <a:r>
              <a:rPr lang="pl-PL" sz="2400" b="1" dirty="0"/>
              <a:t>sprawozdań</a:t>
            </a:r>
            <a:r>
              <a:rPr lang="pl-PL" sz="2400" dirty="0"/>
              <a:t> z działalności Zarządu i Komisji Rewizyjnej, a w przypadku zebrania sprawozdawczo-wyborczego sprawozdań za okres minionej kadencji,</a:t>
            </a:r>
          </a:p>
          <a:p>
            <a:pPr marL="342900" lvl="0" indent="-342900">
              <a:buFont typeface="Arial" panose="020B0604020202020204" pitchFamily="34" charset="0"/>
              <a:buChar char="•"/>
            </a:pPr>
            <a:r>
              <a:rPr lang="pl-PL" sz="2400" dirty="0"/>
              <a:t>uchwalanie </a:t>
            </a:r>
            <a:r>
              <a:rPr lang="pl-PL" sz="2400" b="1" dirty="0"/>
              <a:t>zmian Statutu </a:t>
            </a:r>
            <a:r>
              <a:rPr lang="pl-PL" sz="2400" dirty="0"/>
              <a:t>(§26 2/3 głosów obecnych),</a:t>
            </a:r>
          </a:p>
          <a:p>
            <a:pPr marL="342900" lvl="0" indent="-342900" algn="just">
              <a:buFont typeface="Arial" panose="020B0604020202020204" pitchFamily="34" charset="0"/>
              <a:buChar char="•"/>
            </a:pPr>
            <a:r>
              <a:rPr lang="pl-PL" sz="2400" b="1" dirty="0"/>
              <a:t>ocenianie</a:t>
            </a:r>
            <a:r>
              <a:rPr lang="pl-PL" sz="2400" dirty="0"/>
              <a:t> działalności Zarządu i Komisji Rewizyjnej</a:t>
            </a:r>
          </a:p>
        </p:txBody>
      </p:sp>
    </p:spTree>
    <p:extLst>
      <p:ext uri="{BB962C8B-B14F-4D97-AF65-F5344CB8AC3E}">
        <p14:creationId xmlns:p14="http://schemas.microsoft.com/office/powerpoint/2010/main" val="282184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E2CCB99-8FD9-4924-93FD-BB6CCD8A8DC0}"/>
              </a:ext>
            </a:extLst>
          </p:cNvPr>
          <p:cNvSpPr/>
          <p:nvPr/>
        </p:nvSpPr>
        <p:spPr>
          <a:xfrm>
            <a:off x="611560" y="1052736"/>
            <a:ext cx="7848872" cy="4401205"/>
          </a:xfrm>
          <a:prstGeom prst="rect">
            <a:avLst/>
          </a:prstGeom>
        </p:spPr>
        <p:txBody>
          <a:bodyPr wrap="square">
            <a:spAutoFit/>
          </a:bodyPr>
          <a:lstStyle/>
          <a:p>
            <a:pPr lvl="0" algn="just">
              <a:buNone/>
            </a:pPr>
            <a:r>
              <a:rPr lang="pl-PL" sz="2000" b="1" dirty="0"/>
              <a:t>§16</a:t>
            </a:r>
          </a:p>
          <a:p>
            <a:pPr lvl="0" algn="just">
              <a:buNone/>
            </a:pPr>
            <a:endParaRPr lang="pl-PL" sz="2000" b="1" dirty="0"/>
          </a:p>
          <a:p>
            <a:pPr marL="534988" indent="-442913" algn="just">
              <a:buNone/>
            </a:pPr>
            <a:r>
              <a:rPr lang="pl-PL" sz="2000" dirty="0"/>
              <a:t>1. 	</a:t>
            </a:r>
            <a:r>
              <a:rPr lang="pl-PL" sz="2000" b="1" dirty="0"/>
              <a:t>Walne Zebranie </a:t>
            </a:r>
            <a:r>
              <a:rPr lang="pl-PL" sz="2000" dirty="0"/>
              <a:t>Członków Rzeczywistych </a:t>
            </a:r>
            <a:r>
              <a:rPr lang="pl-PL" sz="2000" u="sng" dirty="0"/>
              <a:t>zwołuje Zarząd</a:t>
            </a:r>
            <a:r>
              <a:rPr lang="pl-PL" sz="2000" dirty="0"/>
              <a:t>.</a:t>
            </a:r>
          </a:p>
          <a:p>
            <a:pPr marL="534988" indent="-442913" algn="just">
              <a:buNone/>
            </a:pPr>
            <a:r>
              <a:rPr lang="pl-PL" sz="2000" dirty="0"/>
              <a:t>2. 	Zarząd obowiązany jest zwołać </a:t>
            </a:r>
            <a:r>
              <a:rPr lang="pl-PL" sz="2000" b="1" dirty="0">
                <a:highlight>
                  <a:srgbClr val="FFFF00"/>
                </a:highlight>
              </a:rPr>
              <a:t>nadzwyczajne</a:t>
            </a:r>
            <a:r>
              <a:rPr lang="pl-PL" sz="2000" dirty="0"/>
              <a:t> Walne Zebranie Członków Rzeczywistych na podstawie </a:t>
            </a:r>
            <a:r>
              <a:rPr lang="pl-PL" sz="2000" b="1" dirty="0"/>
              <a:t>własnej uchwały </a:t>
            </a:r>
            <a:r>
              <a:rPr lang="pl-PL" sz="2000" dirty="0"/>
              <a:t>lub na </a:t>
            </a:r>
            <a:r>
              <a:rPr lang="pl-PL" sz="2000" b="1" dirty="0"/>
              <a:t>wniosek Komisji Rewizyjnej </a:t>
            </a:r>
            <a:r>
              <a:rPr lang="pl-PL" sz="2000" dirty="0"/>
              <a:t>lub też na</a:t>
            </a:r>
            <a:r>
              <a:rPr lang="pl-PL" sz="2000" b="1" dirty="0"/>
              <a:t> wniosek przynajmniej 1/3 </a:t>
            </a:r>
            <a:r>
              <a:rPr lang="pl-PL" sz="2000" dirty="0"/>
              <a:t>liczby członków rzeczywistych. Powinno się ono odbyć w ciągu </a:t>
            </a:r>
            <a:r>
              <a:rPr lang="pl-PL" sz="2000" u="sng" dirty="0"/>
              <a:t>45 dni od daty wpłynięcia wniosku</a:t>
            </a:r>
            <a:r>
              <a:rPr lang="pl-PL" sz="2000" dirty="0"/>
              <a:t> w sprawie jego zwołania. Nadzwyczajne Walne Zebranie Członków Rzeczywistych </a:t>
            </a:r>
            <a:r>
              <a:rPr lang="pl-PL" sz="2000" dirty="0">
                <a:highlight>
                  <a:srgbClr val="FFFF00"/>
                </a:highlight>
              </a:rPr>
              <a:t>obraduje nad sprawami, dla których zostało zwołane</a:t>
            </a:r>
            <a:r>
              <a:rPr lang="pl-PL" sz="2000" dirty="0"/>
              <a:t>.</a:t>
            </a:r>
          </a:p>
          <a:p>
            <a:pPr marL="534988" indent="-442913" algn="just">
              <a:buNone/>
            </a:pPr>
            <a:r>
              <a:rPr lang="pl-PL" sz="2000" dirty="0"/>
              <a:t>3. 	[…]</a:t>
            </a:r>
          </a:p>
          <a:p>
            <a:pPr marL="534988" indent="-442913" algn="just">
              <a:buNone/>
            </a:pPr>
            <a:r>
              <a:rPr lang="pl-PL" sz="2000" dirty="0"/>
              <a:t>4. 	Walne Zebranie Członków Rzeczywistych może podejmować uchwały </a:t>
            </a:r>
            <a:r>
              <a:rPr lang="pl-PL" sz="2000" u="sng" dirty="0"/>
              <a:t>jedynie w sprawach objętych porządkiem obrad</a:t>
            </a:r>
            <a:r>
              <a:rPr lang="pl-PL" sz="2000" dirty="0"/>
              <a:t> podanym do wiadomości w terminach i w sposób określony w §16 ust. 3.</a:t>
            </a:r>
          </a:p>
        </p:txBody>
      </p:sp>
    </p:spTree>
    <p:extLst>
      <p:ext uri="{BB962C8B-B14F-4D97-AF65-F5344CB8AC3E}">
        <p14:creationId xmlns:p14="http://schemas.microsoft.com/office/powerpoint/2010/main" val="2800399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D60750-BE7A-4306-A800-2438C5E22290}"/>
              </a:ext>
            </a:extLst>
          </p:cNvPr>
          <p:cNvSpPr>
            <a:spLocks noGrp="1"/>
          </p:cNvSpPr>
          <p:nvPr>
            <p:ph type="title"/>
          </p:nvPr>
        </p:nvSpPr>
        <p:spPr>
          <a:xfrm>
            <a:off x="457200" y="908051"/>
            <a:ext cx="8229600" cy="504726"/>
          </a:xfrm>
        </p:spPr>
        <p:txBody>
          <a:bodyPr/>
          <a:lstStyle/>
          <a:p>
            <a:pPr algn="l"/>
            <a:r>
              <a:rPr lang="pl-PL" sz="2400" b="1" dirty="0"/>
              <a:t>Kadencja</a:t>
            </a:r>
            <a:endParaRPr lang="pl-PL" sz="2400" dirty="0"/>
          </a:p>
        </p:txBody>
      </p:sp>
      <p:sp>
        <p:nvSpPr>
          <p:cNvPr id="3" name="Symbol zastępczy zawartości 2">
            <a:extLst>
              <a:ext uri="{FF2B5EF4-FFF2-40B4-BE49-F238E27FC236}">
                <a16:creationId xmlns:a16="http://schemas.microsoft.com/office/drawing/2014/main" id="{369E9077-E107-4726-B5E4-7FB541D19CB4}"/>
              </a:ext>
            </a:extLst>
          </p:cNvPr>
          <p:cNvSpPr>
            <a:spLocks noGrp="1"/>
          </p:cNvSpPr>
          <p:nvPr>
            <p:ph idx="1"/>
          </p:nvPr>
        </p:nvSpPr>
        <p:spPr>
          <a:xfrm>
            <a:off x="436741" y="1412777"/>
            <a:ext cx="8229600" cy="5112567"/>
          </a:xfrm>
        </p:spPr>
        <p:txBody>
          <a:bodyPr/>
          <a:lstStyle/>
          <a:p>
            <a:pPr marL="0" indent="0" algn="just">
              <a:buNone/>
            </a:pPr>
            <a:r>
              <a:rPr lang="pl-PL" sz="2800" dirty="0"/>
              <a:t>Kadencja Zarządu i Komisji Rewizyjnej trwa </a:t>
            </a:r>
            <a:r>
              <a:rPr lang="pl-PL" sz="2800" dirty="0">
                <a:highlight>
                  <a:srgbClr val="FFFF00"/>
                </a:highlight>
              </a:rPr>
              <a:t>4 lata</a:t>
            </a:r>
            <a:r>
              <a:rPr lang="pl-PL" sz="2800" dirty="0"/>
              <a:t>, jednakże mandaty członków tych władz </a:t>
            </a:r>
            <a:r>
              <a:rPr lang="pl-PL" sz="2800" dirty="0">
                <a:highlight>
                  <a:srgbClr val="FFFF00"/>
                </a:highlight>
              </a:rPr>
              <a:t>wygasają</a:t>
            </a:r>
            <a:r>
              <a:rPr lang="pl-PL" sz="2800" dirty="0"/>
              <a:t> </a:t>
            </a:r>
            <a:r>
              <a:rPr lang="pl-PL" sz="2800" u="sng" dirty="0"/>
              <a:t>nie wcześniej niż w dniu powołania nowych władz</a:t>
            </a:r>
            <a:r>
              <a:rPr lang="pl-PL" sz="2800" dirty="0"/>
              <a:t> przez Walne Zebranie Członków Rzeczywistych. […] </a:t>
            </a:r>
          </a:p>
          <a:p>
            <a:pPr marL="0" indent="0" algn="just">
              <a:buNone/>
            </a:pPr>
            <a:r>
              <a:rPr lang="pl-PL" sz="2800" dirty="0"/>
              <a:t>(§13 ust. 1) </a:t>
            </a:r>
          </a:p>
          <a:p>
            <a:pPr marL="0" indent="0">
              <a:buNone/>
            </a:pPr>
            <a:endParaRPr lang="pl-PL" sz="2800" dirty="0"/>
          </a:p>
          <a:p>
            <a:pPr marL="0" indent="0">
              <a:buNone/>
            </a:pPr>
            <a:r>
              <a:rPr lang="pl-PL" sz="2800" i="1" dirty="0"/>
              <a:t>Kadencja Zarządu Oddziału / Komisji Rewizyjnej Oddziału trwa </a:t>
            </a:r>
            <a:r>
              <a:rPr lang="pl-PL" sz="2800" i="1" dirty="0">
                <a:highlight>
                  <a:srgbClr val="FFFF00"/>
                </a:highlight>
              </a:rPr>
              <a:t>3 lata.</a:t>
            </a:r>
            <a:r>
              <a:rPr lang="pl-PL" sz="2800" i="1" dirty="0"/>
              <a:t> Mandat członka Zarządu Oddziału / Komisji Rewizyjnej Oddziału </a:t>
            </a:r>
            <a:r>
              <a:rPr lang="pl-PL" sz="2800" i="1" dirty="0">
                <a:highlight>
                  <a:srgbClr val="FFFF00"/>
                </a:highlight>
              </a:rPr>
              <a:t>wygasa z upływem kadencji</a:t>
            </a:r>
            <a:r>
              <a:rPr lang="pl-PL" sz="2800" i="1" dirty="0"/>
              <a:t> […]. </a:t>
            </a:r>
          </a:p>
          <a:p>
            <a:pPr marL="0" indent="0">
              <a:buNone/>
            </a:pPr>
            <a:r>
              <a:rPr lang="pl-PL" sz="2800" i="1" dirty="0"/>
              <a:t>(§25 ust. 5, 10) </a:t>
            </a:r>
          </a:p>
        </p:txBody>
      </p:sp>
    </p:spTree>
    <p:extLst>
      <p:ext uri="{BB962C8B-B14F-4D97-AF65-F5344CB8AC3E}">
        <p14:creationId xmlns:p14="http://schemas.microsoft.com/office/powerpoint/2010/main" val="1014395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166906-9F0F-408D-B8F4-C3304991871A}"/>
              </a:ext>
            </a:extLst>
          </p:cNvPr>
          <p:cNvSpPr>
            <a:spLocks noGrp="1"/>
          </p:cNvSpPr>
          <p:nvPr>
            <p:ph type="title"/>
          </p:nvPr>
        </p:nvSpPr>
        <p:spPr>
          <a:xfrm>
            <a:off x="457200" y="731836"/>
            <a:ext cx="8229600" cy="288701"/>
          </a:xfrm>
        </p:spPr>
        <p:txBody>
          <a:bodyPr/>
          <a:lstStyle/>
          <a:p>
            <a:r>
              <a:rPr lang="pl-PL" sz="1800" dirty="0"/>
              <a:t>Zarząd – kompetencje (§17)</a:t>
            </a:r>
          </a:p>
        </p:txBody>
      </p:sp>
      <p:sp>
        <p:nvSpPr>
          <p:cNvPr id="3" name="Symbol zastępczy zawartości 2">
            <a:extLst>
              <a:ext uri="{FF2B5EF4-FFF2-40B4-BE49-F238E27FC236}">
                <a16:creationId xmlns:a16="http://schemas.microsoft.com/office/drawing/2014/main" id="{B74B03AD-7DB0-4832-8A90-93A9808772C0}"/>
              </a:ext>
            </a:extLst>
          </p:cNvPr>
          <p:cNvSpPr>
            <a:spLocks noGrp="1"/>
          </p:cNvSpPr>
          <p:nvPr>
            <p:ph idx="1"/>
          </p:nvPr>
        </p:nvSpPr>
        <p:spPr>
          <a:xfrm>
            <a:off x="457200" y="1020537"/>
            <a:ext cx="8229600" cy="5648823"/>
          </a:xfrm>
        </p:spPr>
        <p:txBody>
          <a:bodyPr/>
          <a:lstStyle/>
          <a:p>
            <a:pPr marL="360363" indent="-360363" algn="just">
              <a:buNone/>
              <a:tabLst>
                <a:tab pos="360363" algn="l"/>
              </a:tabLst>
            </a:pPr>
            <a:r>
              <a:rPr lang="pl-PL" sz="1400" dirty="0"/>
              <a:t>3. 	Zarząd </a:t>
            </a:r>
            <a:r>
              <a:rPr lang="pl-PL" sz="1400" b="1" dirty="0"/>
              <a:t>prowadzi sprawy ZDR Trzy+ w okresie między Walnymi Zebraniami Członków Rzeczywistych</a:t>
            </a:r>
            <a:r>
              <a:rPr lang="pl-PL" sz="1400" dirty="0"/>
              <a:t>, oraz </a:t>
            </a:r>
            <a:r>
              <a:rPr lang="pl-PL" sz="1400" b="1" dirty="0"/>
              <a:t>reprezentuje ZDR Trzy+ na zewnątrz</a:t>
            </a:r>
            <a:r>
              <a:rPr lang="pl-PL" sz="1400" dirty="0"/>
              <a:t>.</a:t>
            </a:r>
          </a:p>
          <a:p>
            <a:pPr marL="360363" indent="-360363" algn="just">
              <a:buNone/>
              <a:tabLst>
                <a:tab pos="360363" algn="l"/>
              </a:tabLst>
            </a:pPr>
            <a:r>
              <a:rPr lang="pl-PL" sz="1400" dirty="0"/>
              <a:t>4. 	Do zakresu działania Zarządu należy w szczególności:</a:t>
            </a:r>
          </a:p>
          <a:p>
            <a:pPr marL="719138" indent="-360363" algn="just">
              <a:buNone/>
              <a:tabLst>
                <a:tab pos="719138" algn="l"/>
              </a:tabLst>
            </a:pPr>
            <a:r>
              <a:rPr lang="pl-PL" sz="1400" dirty="0"/>
              <a:t>a)  	</a:t>
            </a:r>
            <a:r>
              <a:rPr lang="pl-PL" sz="1400" b="1" dirty="0"/>
              <a:t>realizowanie uchwał </a:t>
            </a:r>
            <a:r>
              <a:rPr lang="pl-PL" sz="1400" dirty="0"/>
              <a:t>Walnego Zebrania Członków Rzeczywistych,</a:t>
            </a:r>
          </a:p>
          <a:p>
            <a:pPr marL="719138" indent="-360363" algn="just">
              <a:buAutoNum type="alphaLcParenR" startAt="2"/>
              <a:tabLst>
                <a:tab pos="719138" algn="l"/>
              </a:tabLst>
            </a:pPr>
            <a:r>
              <a:rPr lang="pl-PL" sz="1400" b="1" dirty="0"/>
              <a:t>przedkładanie rocznego sprawozdania </a:t>
            </a:r>
            <a:r>
              <a:rPr lang="pl-PL" sz="1400" dirty="0"/>
              <a:t>ze swej działalności Walnemu Zebraniu Członków Rzeczywistych,</a:t>
            </a:r>
          </a:p>
          <a:p>
            <a:pPr marL="719138" indent="-360363" algn="just">
              <a:buAutoNum type="alphaLcParenR" startAt="2"/>
              <a:tabLst>
                <a:tab pos="719138" algn="l"/>
              </a:tabLst>
            </a:pPr>
            <a:r>
              <a:rPr lang="pl-PL" sz="1400" b="1" dirty="0"/>
              <a:t>uchwalanie rocznego planu pracy i budżetu</a:t>
            </a:r>
            <a:r>
              <a:rPr lang="pl-PL" sz="1400" dirty="0"/>
              <a:t> oraz czuwanie nad ich realizacją,</a:t>
            </a:r>
          </a:p>
          <a:p>
            <a:pPr marL="719138" indent="-360363" algn="just">
              <a:buAutoNum type="alphaLcParenR" startAt="2"/>
              <a:tabLst>
                <a:tab pos="719138" algn="l"/>
              </a:tabLst>
            </a:pPr>
            <a:r>
              <a:rPr lang="pl-PL" sz="1400" b="1" dirty="0"/>
              <a:t>zwoływanie Walnych Zebrań Członków Rzeczywistych </a:t>
            </a:r>
            <a:r>
              <a:rPr lang="pl-PL" sz="1400" dirty="0"/>
              <a:t>oraz </a:t>
            </a:r>
            <a:r>
              <a:rPr lang="pl-PL" sz="1400" b="1" dirty="0"/>
              <a:t>ustalanie porządku </a:t>
            </a:r>
            <a:r>
              <a:rPr lang="pl-PL" sz="1400" dirty="0"/>
              <a:t>ich obrad,</a:t>
            </a:r>
          </a:p>
          <a:p>
            <a:pPr marL="719138" indent="-360363" algn="just">
              <a:buAutoNum type="alphaLcParenR" startAt="2"/>
              <a:tabLst>
                <a:tab pos="719138" algn="l"/>
              </a:tabLst>
            </a:pPr>
            <a:r>
              <a:rPr lang="pl-PL" sz="1400" b="1" dirty="0"/>
              <a:t>przyjmowanie członków </a:t>
            </a:r>
            <a:r>
              <a:rPr lang="pl-PL" sz="1400" dirty="0"/>
              <a:t>rzeczywistych i wspierających,</a:t>
            </a:r>
          </a:p>
          <a:p>
            <a:pPr marL="719138" indent="-360363" algn="just">
              <a:buAutoNum type="alphaLcParenR" startAt="2"/>
              <a:tabLst>
                <a:tab pos="719138" algn="l"/>
              </a:tabLst>
            </a:pPr>
            <a:r>
              <a:rPr lang="pl-PL" sz="1400" b="1" dirty="0"/>
              <a:t>zarządzanie majątkiem </a:t>
            </a:r>
            <a:r>
              <a:rPr lang="pl-PL" sz="1400" dirty="0"/>
              <a:t>i funduszami ZDR Trzy+,</a:t>
            </a:r>
          </a:p>
          <a:p>
            <a:pPr marL="719138" indent="-360363" algn="just">
              <a:buAutoNum type="alphaLcParenR" startAt="2"/>
              <a:tabLst>
                <a:tab pos="719138" algn="l"/>
              </a:tabLst>
            </a:pPr>
            <a:r>
              <a:rPr lang="pl-PL" sz="1400" dirty="0"/>
              <a:t>ustalanie wysokości składek członkowskich oraz zasad ich płacenia,</a:t>
            </a:r>
          </a:p>
          <a:p>
            <a:pPr marL="719138" indent="-360363" algn="just">
              <a:buAutoNum type="alphaLcParenR" startAt="2"/>
              <a:tabLst>
                <a:tab pos="719138" algn="l"/>
              </a:tabLst>
            </a:pPr>
            <a:r>
              <a:rPr lang="pl-PL" sz="1400" dirty="0"/>
              <a:t>rozpatrywanie skarg członków ZDR Trzy+,</a:t>
            </a:r>
          </a:p>
          <a:p>
            <a:pPr marL="719138" indent="-360363" algn="just">
              <a:buAutoNum type="alphaLcParenR" startAt="2"/>
              <a:tabLst>
                <a:tab pos="719138" algn="l"/>
              </a:tabLst>
            </a:pPr>
            <a:r>
              <a:rPr lang="pl-PL" sz="1400" dirty="0"/>
              <a:t>skreślanie z listy członków,</a:t>
            </a:r>
          </a:p>
          <a:p>
            <a:pPr marL="719138" indent="-360363" algn="just">
              <a:buAutoNum type="alphaLcParenR" startAt="2"/>
              <a:tabLst>
                <a:tab pos="719138" algn="l"/>
              </a:tabLst>
            </a:pPr>
            <a:r>
              <a:rPr lang="pl-PL" sz="1400" b="1" dirty="0"/>
              <a:t>tworzenie i rozwiązywanie kół i oddziałów terenowych</a:t>
            </a:r>
            <a:r>
              <a:rPr lang="pl-PL" sz="1400" dirty="0"/>
              <a:t>,</a:t>
            </a:r>
          </a:p>
          <a:p>
            <a:pPr marL="719138" indent="-360363" algn="just">
              <a:buAutoNum type="alphaLcParenR" startAt="2"/>
              <a:tabLst>
                <a:tab pos="719138" algn="l"/>
              </a:tabLst>
            </a:pPr>
            <a:r>
              <a:rPr lang="pl-PL" sz="1400" dirty="0"/>
              <a:t>zawieszanie w czynnościach zarządów oddziałów i kół (lub poszczególnych członków zarządów oddziałów i kół) w razie stwierdzenia bezczynności lub działalności sprzecznej z ogólnie obowiązującymi przepisami lub postanowieniami Statutu, ewentualnie nie gwarantującej zabezpieczenia interesów Związku. Na okres zawieszenia zarządu oddziału lub koła Zarząd ZDR Trzy+ powołuje tymczasowy zarząd oddziału lub koła na czas niezbędny, nie dłuższy jednak niż do najbliższego walnego zebrania członków, odpowiednio, oddziału lub koła, </a:t>
            </a:r>
          </a:p>
          <a:p>
            <a:pPr marL="719138" indent="-360363" algn="just">
              <a:buAutoNum type="alphaLcParenR" startAt="2"/>
              <a:tabLst>
                <a:tab pos="719138" algn="l"/>
              </a:tabLst>
            </a:pPr>
            <a:r>
              <a:rPr lang="pl-PL" sz="1400" dirty="0"/>
              <a:t>zawieszenie wykonywania uchwał i uchylanie uchwał władz statutowych Kół i Oddziałów ZDR Trzy+ naruszających przepisy prawa, niezgodnych z celami ZDR Trzy+ lub sprzecznych z dobrymi obyczajami,</a:t>
            </a:r>
          </a:p>
          <a:p>
            <a:pPr marL="719138" indent="-360363" algn="just">
              <a:buAutoNum type="alphaLcParenR" startAt="2"/>
              <a:tabLst>
                <a:tab pos="719138" algn="l"/>
              </a:tabLst>
            </a:pPr>
            <a:r>
              <a:rPr lang="pl-PL" sz="1400" dirty="0"/>
              <a:t>koordynacja działalności kół i oddziałów terenowych i nadzór nad tą działalnością.</a:t>
            </a:r>
          </a:p>
        </p:txBody>
      </p:sp>
    </p:spTree>
    <p:extLst>
      <p:ext uri="{BB962C8B-B14F-4D97-AF65-F5344CB8AC3E}">
        <p14:creationId xmlns:p14="http://schemas.microsoft.com/office/powerpoint/2010/main" val="3206140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AE77B2-2693-4EE6-9141-5246BB00BE18}"/>
              </a:ext>
            </a:extLst>
          </p:cNvPr>
          <p:cNvSpPr>
            <a:spLocks noGrp="1"/>
          </p:cNvSpPr>
          <p:nvPr>
            <p:ph type="title"/>
          </p:nvPr>
        </p:nvSpPr>
        <p:spPr>
          <a:xfrm>
            <a:off x="457200" y="836712"/>
            <a:ext cx="8229600" cy="1113136"/>
          </a:xfrm>
        </p:spPr>
        <p:txBody>
          <a:bodyPr/>
          <a:lstStyle/>
          <a:p>
            <a:r>
              <a:rPr lang="pl-PL" sz="3200" b="1" dirty="0"/>
              <a:t>Nowa procedura wyłaniania </a:t>
            </a:r>
            <a:br>
              <a:rPr lang="pl-PL" sz="3200" b="1" dirty="0"/>
            </a:br>
            <a:r>
              <a:rPr lang="pl-PL" sz="3200" b="1" dirty="0"/>
              <a:t>kandydatów do Zarządu </a:t>
            </a:r>
            <a:r>
              <a:rPr lang="pl-PL" sz="3200" dirty="0"/>
              <a:t>(§ 17</a:t>
            </a:r>
            <a:r>
              <a:rPr lang="pl-PL" sz="3200" baseline="30000" dirty="0"/>
              <a:t>1</a:t>
            </a:r>
            <a:r>
              <a:rPr lang="pl-PL" sz="3200" dirty="0"/>
              <a:t>)</a:t>
            </a:r>
            <a:endParaRPr lang="pl-PL" sz="3200" i="1" dirty="0"/>
          </a:p>
        </p:txBody>
      </p:sp>
      <p:sp>
        <p:nvSpPr>
          <p:cNvPr id="3" name="Symbol zastępczy zawartości 2">
            <a:extLst>
              <a:ext uri="{FF2B5EF4-FFF2-40B4-BE49-F238E27FC236}">
                <a16:creationId xmlns:a16="http://schemas.microsoft.com/office/drawing/2014/main" id="{82D0F204-3698-40E3-8D44-BA9483943E81}"/>
              </a:ext>
            </a:extLst>
          </p:cNvPr>
          <p:cNvSpPr>
            <a:spLocks noGrp="1"/>
          </p:cNvSpPr>
          <p:nvPr>
            <p:ph idx="1"/>
          </p:nvPr>
        </p:nvSpPr>
        <p:spPr>
          <a:xfrm>
            <a:off x="457200" y="2060848"/>
            <a:ext cx="8229600" cy="4392488"/>
          </a:xfrm>
        </p:spPr>
        <p:txBody>
          <a:bodyPr/>
          <a:lstStyle/>
          <a:p>
            <a:pPr lvl="0" algn="just"/>
            <a:r>
              <a:rPr lang="pl-PL" sz="2200" dirty="0"/>
              <a:t>Kandydatem na </a:t>
            </a:r>
            <a:r>
              <a:rPr lang="pl-PL" sz="2200" dirty="0">
                <a:highlight>
                  <a:srgbClr val="FFFF00"/>
                </a:highlight>
              </a:rPr>
              <a:t>członka Zarządu</a:t>
            </a:r>
            <a:r>
              <a:rPr lang="pl-PL" sz="2200" dirty="0"/>
              <a:t> ZDR Trzy+ może być osoba będąca członkiem rzeczywistym lub członkiem wspierającym przez </a:t>
            </a:r>
            <a:r>
              <a:rPr lang="pl-PL" sz="2200" u="sng" dirty="0"/>
              <a:t>minimum 1 rok</a:t>
            </a:r>
            <a:r>
              <a:rPr lang="pl-PL" sz="2200" dirty="0"/>
              <a:t>. </a:t>
            </a:r>
          </a:p>
          <a:p>
            <a:pPr lvl="0" algn="just"/>
            <a:r>
              <a:rPr lang="pl-PL" sz="2200" dirty="0"/>
              <a:t>Kandydatem na </a:t>
            </a:r>
            <a:r>
              <a:rPr lang="pl-PL" sz="2200" dirty="0">
                <a:highlight>
                  <a:srgbClr val="FFFF00"/>
                </a:highlight>
              </a:rPr>
              <a:t>Prezesa Zarządu</a:t>
            </a:r>
            <a:r>
              <a:rPr lang="pl-PL" sz="2200" dirty="0"/>
              <a:t> ZDR Trzy+ może być osoba będąca członkiem rzeczywistym ZDR Trzy+ przez </a:t>
            </a:r>
            <a:r>
              <a:rPr lang="pl-PL" sz="2200" u="sng" dirty="0"/>
              <a:t>minimum 5 lat</a:t>
            </a:r>
            <a:r>
              <a:rPr lang="pl-PL" sz="2200" dirty="0"/>
              <a:t>.</a:t>
            </a:r>
          </a:p>
          <a:p>
            <a:pPr lvl="0" algn="just"/>
            <a:endParaRPr lang="pl-PL" sz="1400" dirty="0"/>
          </a:p>
          <a:p>
            <a:pPr lvl="0" algn="just"/>
            <a:r>
              <a:rPr lang="pl-PL" sz="2200" dirty="0"/>
              <a:t>Koła terenowe / Oddziały ZDR Trzy+ udzielają </a:t>
            </a:r>
            <a:r>
              <a:rPr lang="pl-PL" sz="2200" dirty="0">
                <a:highlight>
                  <a:srgbClr val="FFFF00"/>
                </a:highlight>
              </a:rPr>
              <a:t>poparcia</a:t>
            </a:r>
            <a:r>
              <a:rPr lang="pl-PL" sz="2200" dirty="0"/>
              <a:t> </a:t>
            </a:r>
            <a:r>
              <a:rPr lang="pl-PL" sz="2200" u="sng" dirty="0"/>
              <a:t>w drodze uchwały Zarządu</a:t>
            </a:r>
            <a:r>
              <a:rPr lang="pl-PL" sz="2200" dirty="0"/>
              <a:t> Koła Terenowego / Oddziału, podjętej </a:t>
            </a:r>
            <a:r>
              <a:rPr lang="pl-PL" sz="2200" u="sng" dirty="0"/>
              <a:t>zwykłą większością głosów oddanych</a:t>
            </a:r>
            <a:r>
              <a:rPr lang="pl-PL" sz="2200" dirty="0"/>
              <a:t>. </a:t>
            </a:r>
          </a:p>
          <a:p>
            <a:pPr lvl="0" algn="just"/>
            <a:r>
              <a:rPr lang="pl-PL" sz="2200" dirty="0"/>
              <a:t>Każde koło terenowe i każdy oddział ZDR Trzy+ </a:t>
            </a:r>
            <a:r>
              <a:rPr lang="pl-PL" sz="2200" dirty="0">
                <a:highlight>
                  <a:srgbClr val="FFFF00"/>
                </a:highlight>
              </a:rPr>
              <a:t>mogą udzielić poparcia </a:t>
            </a:r>
            <a:r>
              <a:rPr lang="pl-PL" sz="2200" u="sng" dirty="0">
                <a:highlight>
                  <a:srgbClr val="FFFF00"/>
                </a:highlight>
              </a:rPr>
              <a:t>więcej niż jednemu</a:t>
            </a:r>
            <a:r>
              <a:rPr lang="pl-PL" sz="2200" dirty="0">
                <a:highlight>
                  <a:srgbClr val="FFFF00"/>
                </a:highlight>
              </a:rPr>
              <a:t> kandydatowi na Prezesa Zarządu</a:t>
            </a:r>
            <a:r>
              <a:rPr lang="pl-PL" sz="2200" dirty="0"/>
              <a:t> ZDR Trzy+.</a:t>
            </a:r>
          </a:p>
        </p:txBody>
      </p:sp>
    </p:spTree>
    <p:extLst>
      <p:ext uri="{BB962C8B-B14F-4D97-AF65-F5344CB8AC3E}">
        <p14:creationId xmlns:p14="http://schemas.microsoft.com/office/powerpoint/2010/main" val="70827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17B7FA-8B19-430B-AE43-A4F52B329F93}"/>
              </a:ext>
            </a:extLst>
          </p:cNvPr>
          <p:cNvSpPr>
            <a:spLocks noGrp="1"/>
          </p:cNvSpPr>
          <p:nvPr>
            <p:ph type="title"/>
          </p:nvPr>
        </p:nvSpPr>
        <p:spPr>
          <a:xfrm>
            <a:off x="457201" y="731837"/>
            <a:ext cx="3008313" cy="1162050"/>
          </a:xfrm>
        </p:spPr>
        <p:txBody>
          <a:bodyPr/>
          <a:lstStyle/>
          <a:p>
            <a:pPr algn="l"/>
            <a:r>
              <a:rPr lang="pl-PL" sz="1800" dirty="0"/>
              <a:t>Udzielenie poparcia</a:t>
            </a:r>
          </a:p>
        </p:txBody>
      </p:sp>
      <p:pic>
        <p:nvPicPr>
          <p:cNvPr id="5" name="Symbol zastępczy zawartości 4">
            <a:extLst>
              <a:ext uri="{FF2B5EF4-FFF2-40B4-BE49-F238E27FC236}">
                <a16:creationId xmlns:a16="http://schemas.microsoft.com/office/drawing/2014/main" id="{3395FCF7-C821-4C09-85A3-93756EAF03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092" y="492328"/>
            <a:ext cx="6629908" cy="5630377"/>
          </a:xfrm>
        </p:spPr>
      </p:pic>
      <p:sp>
        <p:nvSpPr>
          <p:cNvPr id="6" name="Symbol zastępczy tekstu 5">
            <a:extLst>
              <a:ext uri="{FF2B5EF4-FFF2-40B4-BE49-F238E27FC236}">
                <a16:creationId xmlns:a16="http://schemas.microsoft.com/office/drawing/2014/main" id="{A55095BB-B332-4F37-83E6-2D0D040EC999}"/>
              </a:ext>
            </a:extLst>
          </p:cNvPr>
          <p:cNvSpPr>
            <a:spLocks noGrp="1"/>
          </p:cNvSpPr>
          <p:nvPr>
            <p:ph type="body" sz="half" idx="2"/>
          </p:nvPr>
        </p:nvSpPr>
        <p:spPr>
          <a:xfrm>
            <a:off x="457201" y="1083468"/>
            <a:ext cx="2458616" cy="5225852"/>
          </a:xfrm>
        </p:spPr>
        <p:txBody>
          <a:bodyPr/>
          <a:lstStyle/>
          <a:p>
            <a:r>
              <a:rPr lang="pl-PL" sz="2400" dirty="0">
                <a:highlight>
                  <a:srgbClr val="FFFF00"/>
                </a:highlight>
              </a:rPr>
              <a:t>Kandydatem na Prezesa Zarządu</a:t>
            </a:r>
            <a:r>
              <a:rPr lang="pl-PL" sz="2400" dirty="0"/>
              <a:t> ZDR Trzy+ może być osoba, która złoży Zarządowi ZDR Trzy+ </a:t>
            </a:r>
            <a:r>
              <a:rPr lang="pl-PL" sz="2400" u="sng" dirty="0"/>
              <a:t>pisemne potwierdzenie poparcia</a:t>
            </a:r>
            <a:r>
              <a:rPr lang="pl-PL" sz="2400" dirty="0"/>
              <a:t> swojej kandydatury przez </a:t>
            </a:r>
            <a:r>
              <a:rPr lang="pl-PL" sz="2400" b="1" dirty="0"/>
              <a:t>minimum 20 kół terenowych lub oddziałów</a:t>
            </a:r>
            <a:r>
              <a:rPr lang="pl-PL" sz="2400" dirty="0"/>
              <a:t> ZDR Trzy+. </a:t>
            </a:r>
            <a:br>
              <a:rPr lang="pl-PL" sz="2400" dirty="0"/>
            </a:br>
            <a:endParaRPr lang="pl-PL" sz="2400" dirty="0"/>
          </a:p>
        </p:txBody>
      </p:sp>
    </p:spTree>
    <p:extLst>
      <p:ext uri="{BB962C8B-B14F-4D97-AF65-F5344CB8AC3E}">
        <p14:creationId xmlns:p14="http://schemas.microsoft.com/office/powerpoint/2010/main" val="318614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8DF9656-A896-4D7B-B56D-F9E390460BE6}"/>
              </a:ext>
            </a:extLst>
          </p:cNvPr>
          <p:cNvSpPr>
            <a:spLocks noGrp="1"/>
          </p:cNvSpPr>
          <p:nvPr>
            <p:ph type="title"/>
          </p:nvPr>
        </p:nvSpPr>
        <p:spPr/>
        <p:txBody>
          <a:bodyPr/>
          <a:lstStyle/>
          <a:p>
            <a:r>
              <a:rPr lang="pl-PL" b="1" dirty="0"/>
              <a:t>Proponowany skład Zarządu</a:t>
            </a:r>
          </a:p>
        </p:txBody>
      </p:sp>
      <p:sp>
        <p:nvSpPr>
          <p:cNvPr id="3" name="Symbol zastępczy zawartości 2">
            <a:extLst>
              <a:ext uri="{FF2B5EF4-FFF2-40B4-BE49-F238E27FC236}">
                <a16:creationId xmlns:a16="http://schemas.microsoft.com/office/drawing/2014/main" id="{19287931-2184-46A4-9DB1-0F15E763D261}"/>
              </a:ext>
            </a:extLst>
          </p:cNvPr>
          <p:cNvSpPr>
            <a:spLocks noGrp="1"/>
          </p:cNvSpPr>
          <p:nvPr>
            <p:ph idx="1"/>
          </p:nvPr>
        </p:nvSpPr>
        <p:spPr/>
        <p:txBody>
          <a:bodyPr/>
          <a:lstStyle/>
          <a:p>
            <a:pPr marL="0" indent="0">
              <a:buNone/>
            </a:pPr>
            <a:r>
              <a:rPr lang="pl-PL" sz="4400" i="1" u="sng" dirty="0"/>
              <a:t>Kandydat</a:t>
            </a:r>
            <a:r>
              <a:rPr lang="pl-PL" sz="4400" i="1" dirty="0"/>
              <a:t> na Prezesa Zarządu ZDR Trzy+ </a:t>
            </a:r>
            <a:r>
              <a:rPr lang="pl-PL" sz="4400" i="1" dirty="0">
                <a:highlight>
                  <a:srgbClr val="FFFF00"/>
                </a:highlight>
              </a:rPr>
              <a:t>wskazuje</a:t>
            </a:r>
            <a:r>
              <a:rPr lang="pl-PL" sz="4400" i="1" dirty="0"/>
              <a:t> proponowany przez siebie skład Zarządu ZDR Trzy+. </a:t>
            </a:r>
          </a:p>
          <a:p>
            <a:pPr marL="0" indent="0">
              <a:buNone/>
            </a:pPr>
            <a:endParaRPr lang="pl-PL" sz="2800" dirty="0"/>
          </a:p>
          <a:p>
            <a:pPr marL="0" indent="0">
              <a:buNone/>
            </a:pPr>
            <a:r>
              <a:rPr lang="pl-PL" sz="2800" dirty="0"/>
              <a:t>(§ 17</a:t>
            </a:r>
            <a:r>
              <a:rPr lang="pl-PL" sz="2800" baseline="30000" dirty="0"/>
              <a:t>1 </a:t>
            </a:r>
            <a:r>
              <a:rPr lang="pl-PL" sz="2800" dirty="0"/>
              <a:t>ust. 5)</a:t>
            </a:r>
          </a:p>
        </p:txBody>
      </p:sp>
    </p:spTree>
    <p:extLst>
      <p:ext uri="{BB962C8B-B14F-4D97-AF65-F5344CB8AC3E}">
        <p14:creationId xmlns:p14="http://schemas.microsoft.com/office/powerpoint/2010/main" val="636043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7BEFCF-C716-4F87-B6C7-82FDCBFAE4EB}"/>
              </a:ext>
            </a:extLst>
          </p:cNvPr>
          <p:cNvSpPr>
            <a:spLocks noGrp="1"/>
          </p:cNvSpPr>
          <p:nvPr>
            <p:ph type="title"/>
          </p:nvPr>
        </p:nvSpPr>
        <p:spPr>
          <a:xfrm>
            <a:off x="323528" y="692696"/>
            <a:ext cx="8229600" cy="936625"/>
          </a:xfrm>
        </p:spPr>
        <p:txBody>
          <a:bodyPr/>
          <a:lstStyle/>
          <a:p>
            <a:r>
              <a:rPr lang="pl-PL" sz="3200" b="1" dirty="0"/>
              <a:t>Kalendarz Wyborczy </a:t>
            </a:r>
            <a:r>
              <a:rPr lang="pl-PL" sz="3200" dirty="0"/>
              <a:t>(§ 17</a:t>
            </a:r>
            <a:r>
              <a:rPr lang="pl-PL" sz="3200" baseline="30000" dirty="0"/>
              <a:t>1</a:t>
            </a:r>
            <a:r>
              <a:rPr lang="pl-PL" sz="3200" dirty="0"/>
              <a:t>)</a:t>
            </a:r>
            <a:br>
              <a:rPr lang="pl-PL" sz="3200" dirty="0"/>
            </a:br>
            <a:r>
              <a:rPr lang="pl-PL" sz="3200" i="1" dirty="0"/>
              <a:t>nowa procedura</a:t>
            </a:r>
            <a:endParaRPr lang="pl-PL" sz="3200" dirty="0"/>
          </a:p>
        </p:txBody>
      </p:sp>
      <p:sp>
        <p:nvSpPr>
          <p:cNvPr id="3" name="Symbol zastępczy zawartości 2">
            <a:extLst>
              <a:ext uri="{FF2B5EF4-FFF2-40B4-BE49-F238E27FC236}">
                <a16:creationId xmlns:a16="http://schemas.microsoft.com/office/drawing/2014/main" id="{6E5D2031-DB22-43D2-BEE5-E6ACF6872E7C}"/>
              </a:ext>
            </a:extLst>
          </p:cNvPr>
          <p:cNvSpPr>
            <a:spLocks noGrp="1"/>
          </p:cNvSpPr>
          <p:nvPr>
            <p:ph idx="1"/>
          </p:nvPr>
        </p:nvSpPr>
        <p:spPr>
          <a:xfrm>
            <a:off x="457200" y="1629321"/>
            <a:ext cx="8229600" cy="4679999"/>
          </a:xfrm>
        </p:spPr>
        <p:txBody>
          <a:bodyPr/>
          <a:lstStyle/>
          <a:p>
            <a:pPr marL="0" indent="0">
              <a:buNone/>
            </a:pPr>
            <a:r>
              <a:rPr lang="pl-PL" sz="2000" dirty="0"/>
              <a:t>Wybór </a:t>
            </a:r>
            <a:r>
              <a:rPr lang="pl-PL" sz="2000" dirty="0">
                <a:highlight>
                  <a:srgbClr val="FFFF00"/>
                </a:highlight>
              </a:rPr>
              <a:t>Prezesa oraz członków</a:t>
            </a:r>
            <a:r>
              <a:rPr lang="pl-PL" sz="2000" dirty="0"/>
              <a:t> Zarządu ZDR Trzy+ następuje spośród kandydatów zgłoszonych w terminie </a:t>
            </a:r>
            <a:r>
              <a:rPr lang="pl-PL" sz="2000" dirty="0">
                <a:highlight>
                  <a:srgbClr val="FFFF00"/>
                </a:highlight>
              </a:rPr>
              <a:t>do 31 marca roku</a:t>
            </a:r>
            <a:r>
              <a:rPr lang="pl-PL" sz="2000" dirty="0"/>
              <a:t>, w którym przypada Zwyczajne Walne Zebranie Członków Rzeczywistych ZDR Trzy+ zwoływane jako </a:t>
            </a:r>
            <a:r>
              <a:rPr lang="pl-PL" sz="2000" dirty="0">
                <a:highlight>
                  <a:srgbClr val="FFFF00"/>
                </a:highlight>
              </a:rPr>
              <a:t>sprawozdawczo-wyborcze</a:t>
            </a:r>
            <a:r>
              <a:rPr lang="pl-PL" sz="2000" dirty="0"/>
              <a:t>.</a:t>
            </a:r>
          </a:p>
          <a:p>
            <a:r>
              <a:rPr lang="pl-PL" sz="2000" b="1" i="1" dirty="0"/>
              <a:t>wtorek 31 marca 2020 r. </a:t>
            </a:r>
          </a:p>
          <a:p>
            <a:endParaRPr lang="pl-PL" sz="900" dirty="0"/>
          </a:p>
          <a:p>
            <a:pPr marL="0" indent="0">
              <a:buNone/>
            </a:pPr>
            <a:r>
              <a:rPr lang="pl-PL" sz="2000" dirty="0"/>
              <a:t>Zarząd ZDR Trzy+ </a:t>
            </a:r>
            <a:r>
              <a:rPr lang="pl-PL" sz="2000" u="sng" dirty="0"/>
              <a:t>weryfikuje prawidłowość zgłoszeń i prowadzi rejestrację </a:t>
            </a:r>
            <a:r>
              <a:rPr lang="pl-PL" sz="2000" dirty="0"/>
              <a:t>kandydatów. </a:t>
            </a:r>
          </a:p>
          <a:p>
            <a:pPr marL="0" indent="0">
              <a:buNone/>
            </a:pPr>
            <a:endParaRPr lang="pl-PL" sz="900" b="1" dirty="0"/>
          </a:p>
          <a:p>
            <a:pPr marL="0" indent="0">
              <a:buNone/>
            </a:pPr>
            <a:r>
              <a:rPr lang="pl-PL" sz="2000" dirty="0"/>
              <a:t>Zarząd ZDR Trzy+ ogłasza listę prawidłowo zgłoszonych kandydatów na prezesa Zarządu ZDR Trzy+ </a:t>
            </a:r>
            <a:r>
              <a:rPr lang="pl-PL" sz="2000" u="sng" dirty="0"/>
              <a:t>na stronie internetowej oraz poprzez jej wywieszenie w biurze ZDR Trzy+</a:t>
            </a:r>
            <a:r>
              <a:rPr lang="pl-PL" sz="2000" dirty="0"/>
              <a:t> w terminie </a:t>
            </a:r>
            <a:r>
              <a:rPr lang="pl-PL" sz="2000" dirty="0">
                <a:highlight>
                  <a:srgbClr val="FFFF00"/>
                </a:highlight>
              </a:rPr>
              <a:t>do 15 kwietnia roku</a:t>
            </a:r>
            <a:r>
              <a:rPr lang="pl-PL" sz="2000" dirty="0"/>
              <a:t>, w którym przypada Zwyczajne Walne Zebranie Członków Rzeczywistych ZDR Trzy+ zwoływane jako </a:t>
            </a:r>
            <a:r>
              <a:rPr lang="pl-PL" sz="2000" dirty="0">
                <a:highlight>
                  <a:srgbClr val="FFFF00"/>
                </a:highlight>
              </a:rPr>
              <a:t>sprawozdawczo-wyborcze</a:t>
            </a:r>
            <a:r>
              <a:rPr lang="pl-PL" sz="2000" dirty="0"/>
              <a:t>.</a:t>
            </a:r>
          </a:p>
          <a:p>
            <a:r>
              <a:rPr lang="pl-PL" sz="2000" b="1" i="1" dirty="0"/>
              <a:t>środa 15 kwietnia 2020 r.</a:t>
            </a:r>
          </a:p>
          <a:p>
            <a:endParaRPr lang="pl-PL" sz="2000" dirty="0"/>
          </a:p>
        </p:txBody>
      </p:sp>
    </p:spTree>
    <p:extLst>
      <p:ext uri="{BB962C8B-B14F-4D97-AF65-F5344CB8AC3E}">
        <p14:creationId xmlns:p14="http://schemas.microsoft.com/office/powerpoint/2010/main" val="4259890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3D133A-6589-487B-9E94-AB029276DEAB}"/>
              </a:ext>
            </a:extLst>
          </p:cNvPr>
          <p:cNvSpPr>
            <a:spLocks noGrp="1"/>
          </p:cNvSpPr>
          <p:nvPr>
            <p:ph type="title"/>
          </p:nvPr>
        </p:nvSpPr>
        <p:spPr>
          <a:xfrm>
            <a:off x="457200" y="836712"/>
            <a:ext cx="8229600" cy="576734"/>
          </a:xfrm>
        </p:spPr>
        <p:txBody>
          <a:bodyPr/>
          <a:lstStyle/>
          <a:p>
            <a:r>
              <a:rPr lang="pl-PL" sz="3600" dirty="0"/>
              <a:t>Głosowanie - procedura</a:t>
            </a:r>
          </a:p>
        </p:txBody>
      </p:sp>
      <p:sp>
        <p:nvSpPr>
          <p:cNvPr id="3" name="Symbol zastępczy zawartości 2">
            <a:extLst>
              <a:ext uri="{FF2B5EF4-FFF2-40B4-BE49-F238E27FC236}">
                <a16:creationId xmlns:a16="http://schemas.microsoft.com/office/drawing/2014/main" id="{FDB79C73-DC8A-4107-8AB9-DD3301123D8B}"/>
              </a:ext>
            </a:extLst>
          </p:cNvPr>
          <p:cNvSpPr>
            <a:spLocks noGrp="1"/>
          </p:cNvSpPr>
          <p:nvPr>
            <p:ph idx="1"/>
          </p:nvPr>
        </p:nvSpPr>
        <p:spPr>
          <a:xfrm>
            <a:off x="425666" y="1490535"/>
            <a:ext cx="8229600" cy="4459414"/>
          </a:xfrm>
        </p:spPr>
        <p:txBody>
          <a:bodyPr/>
          <a:lstStyle/>
          <a:p>
            <a:pPr marL="0" indent="0">
              <a:buNone/>
            </a:pPr>
            <a:r>
              <a:rPr lang="pl-PL" sz="2200" dirty="0"/>
              <a:t>(§17</a:t>
            </a:r>
            <a:r>
              <a:rPr lang="pl-PL" sz="2200" baseline="30000" dirty="0"/>
              <a:t>1</a:t>
            </a:r>
            <a:r>
              <a:rPr lang="pl-PL" sz="2200" dirty="0"/>
              <a:t> ust. 6) </a:t>
            </a:r>
            <a:r>
              <a:rPr lang="pl-PL" sz="2200" b="1" dirty="0"/>
              <a:t>jeden głos</a:t>
            </a:r>
          </a:p>
          <a:p>
            <a:r>
              <a:rPr lang="pl-PL" sz="2200" dirty="0"/>
              <a:t>Każda osoba, której przysługuje prawo głosu, może oddać swój </a:t>
            </a:r>
            <a:r>
              <a:rPr lang="pl-PL" sz="2200" dirty="0">
                <a:highlight>
                  <a:srgbClr val="FFFF00"/>
                </a:highlight>
              </a:rPr>
              <a:t>głos tylko na jednego kandydata na Prezesa Zarządu ZDR Trzy+ oraz na kandydatów na pozostałych członków Zarządu</a:t>
            </a:r>
            <a:r>
              <a:rPr lang="pl-PL" sz="2200" dirty="0"/>
              <a:t> zaproponowanych przez danego kandydata na Prezesa Zarządu. </a:t>
            </a:r>
            <a:r>
              <a:rPr lang="pl-PL" sz="2200" u="sng" dirty="0"/>
              <a:t>Wybór Prezesa Zarządu wraz z zaproponowanymi przez niego członkami Zarządu</a:t>
            </a:r>
            <a:r>
              <a:rPr lang="pl-PL" sz="2200" dirty="0"/>
              <a:t> następuje </a:t>
            </a:r>
            <a:r>
              <a:rPr lang="pl-PL" sz="2200" u="sng" dirty="0"/>
              <a:t>w jednej uchwale</a:t>
            </a:r>
            <a:r>
              <a:rPr lang="pl-PL" sz="2200" dirty="0"/>
              <a:t> Zwyczajnego Walnego Zebrania Członków Rzeczywistych.</a:t>
            </a:r>
          </a:p>
          <a:p>
            <a:pPr marL="0" indent="0">
              <a:buNone/>
            </a:pPr>
            <a:endParaRPr lang="pl-PL" sz="2200" dirty="0"/>
          </a:p>
          <a:p>
            <a:pPr marL="0" indent="0">
              <a:buNone/>
            </a:pPr>
            <a:r>
              <a:rPr lang="pl-PL" sz="2200" dirty="0"/>
              <a:t>(§14) </a:t>
            </a:r>
            <a:r>
              <a:rPr lang="pl-PL" sz="2200" b="1" dirty="0"/>
              <a:t>głosowanie tajne</a:t>
            </a:r>
          </a:p>
          <a:p>
            <a:r>
              <a:rPr lang="pl-PL" sz="2200" dirty="0"/>
              <a:t>[…] Wybory do </a:t>
            </a:r>
            <a:r>
              <a:rPr lang="pl-PL" sz="2200" dirty="0">
                <a:highlight>
                  <a:srgbClr val="FFFF00"/>
                </a:highlight>
              </a:rPr>
              <a:t>Zarządu</a:t>
            </a:r>
            <a:r>
              <a:rPr lang="pl-PL" sz="2200" dirty="0"/>
              <a:t> i </a:t>
            </a:r>
            <a:r>
              <a:rPr lang="pl-PL" sz="2200" dirty="0">
                <a:highlight>
                  <a:srgbClr val="FFFF00"/>
                </a:highlight>
              </a:rPr>
              <a:t>Komisji Rewizyjnej</a:t>
            </a:r>
            <a:r>
              <a:rPr lang="pl-PL" sz="2200" dirty="0"/>
              <a:t> odbywają się w głosowaniu </a:t>
            </a:r>
            <a:r>
              <a:rPr lang="pl-PL" sz="2200" dirty="0">
                <a:highlight>
                  <a:srgbClr val="FFFF00"/>
                </a:highlight>
              </a:rPr>
              <a:t>tajnym</a:t>
            </a:r>
            <a:r>
              <a:rPr lang="pl-PL" sz="2200" dirty="0"/>
              <a:t>.</a:t>
            </a:r>
          </a:p>
        </p:txBody>
      </p:sp>
    </p:spTree>
    <p:extLst>
      <p:ext uri="{BB962C8B-B14F-4D97-AF65-F5344CB8AC3E}">
        <p14:creationId xmlns:p14="http://schemas.microsoft.com/office/powerpoint/2010/main" val="708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F229CA-4316-478C-B586-F31229E57D10}"/>
              </a:ext>
            </a:extLst>
          </p:cNvPr>
          <p:cNvSpPr>
            <a:spLocks noGrp="1"/>
          </p:cNvSpPr>
          <p:nvPr>
            <p:ph type="title"/>
          </p:nvPr>
        </p:nvSpPr>
        <p:spPr>
          <a:xfrm>
            <a:off x="457200" y="908051"/>
            <a:ext cx="8229600" cy="648742"/>
          </a:xfrm>
        </p:spPr>
        <p:txBody>
          <a:bodyPr/>
          <a:lstStyle/>
          <a:p>
            <a:r>
              <a:rPr lang="pl-PL" sz="3200" dirty="0"/>
              <a:t>Procedura dokooptowania (§13 ust. 2, 3)</a:t>
            </a:r>
          </a:p>
        </p:txBody>
      </p:sp>
      <p:sp>
        <p:nvSpPr>
          <p:cNvPr id="3" name="Symbol zastępczy zawartości 2">
            <a:extLst>
              <a:ext uri="{FF2B5EF4-FFF2-40B4-BE49-F238E27FC236}">
                <a16:creationId xmlns:a16="http://schemas.microsoft.com/office/drawing/2014/main" id="{CA8BC983-2A65-4F12-9C52-7A16FE2E01CD}"/>
              </a:ext>
            </a:extLst>
          </p:cNvPr>
          <p:cNvSpPr>
            <a:spLocks noGrp="1"/>
          </p:cNvSpPr>
          <p:nvPr>
            <p:ph idx="1"/>
          </p:nvPr>
        </p:nvSpPr>
        <p:spPr>
          <a:xfrm>
            <a:off x="467030" y="1562365"/>
            <a:ext cx="8229600" cy="4746955"/>
          </a:xfrm>
        </p:spPr>
        <p:txBody>
          <a:bodyPr/>
          <a:lstStyle/>
          <a:p>
            <a:pPr marL="0" indent="0" algn="just">
              <a:buNone/>
            </a:pPr>
            <a:r>
              <a:rPr lang="pl-PL" sz="2200" dirty="0"/>
              <a:t>W przypadku </a:t>
            </a:r>
            <a:r>
              <a:rPr lang="pl-PL" sz="2200" b="1" dirty="0"/>
              <a:t>zmniejszenia się liczby pochodzących z wyboru </a:t>
            </a:r>
            <a:r>
              <a:rPr lang="pl-PL" sz="2200" dirty="0"/>
              <a:t>członków Zarządu [</a:t>
            </a:r>
            <a:r>
              <a:rPr lang="pl-PL" sz="2200" i="1" dirty="0"/>
              <a:t>Komisji Rewizyjnej</a:t>
            </a:r>
            <a:r>
              <a:rPr lang="pl-PL" sz="2200" dirty="0"/>
              <a:t>] w trakcie trwania kadencji, </a:t>
            </a:r>
            <a:r>
              <a:rPr lang="pl-PL" sz="2200" dirty="0">
                <a:highlight>
                  <a:srgbClr val="FFFF00"/>
                </a:highlight>
              </a:rPr>
              <a:t>Zarząd może dokonać uzupełnienia składu</a:t>
            </a:r>
            <a:r>
              <a:rPr lang="pl-PL" sz="2200" dirty="0"/>
              <a:t> Zarządu. Uzupełnienia składu Zarządu dokonują pozostali członkowie Zarządu poprzez tymczasowe dokooptowanie członka lub członków Zarządu, </a:t>
            </a:r>
            <a:r>
              <a:rPr lang="pl-PL" sz="2200" u="sng" dirty="0"/>
              <a:t>tak, aby liczba członków Zarządu nie była większa niż liczba określona w uchwale</a:t>
            </a:r>
            <a:r>
              <a:rPr lang="pl-PL" sz="2200" dirty="0"/>
              <a:t> Walnego Zebrania Członków Rzeczywistych o powołaniu Zarządu. W ten sposób można w okresie jednej kadencji uzupełnić dotychczasowy skład Zarządu, w liczbie </a:t>
            </a:r>
            <a:r>
              <a:rPr lang="pl-PL" sz="2200" u="sng" dirty="0"/>
              <a:t>nie większej niż 1/3</a:t>
            </a:r>
            <a:r>
              <a:rPr lang="pl-PL" sz="2200" dirty="0"/>
              <a:t> liczby członków Zarządu pochodzących z wyboru.</a:t>
            </a:r>
          </a:p>
          <a:p>
            <a:pPr marL="0" indent="0" algn="just">
              <a:buNone/>
            </a:pPr>
            <a:endParaRPr lang="pl-PL" sz="2200" dirty="0"/>
          </a:p>
          <a:p>
            <a:r>
              <a:rPr lang="pl-PL" sz="2200" dirty="0"/>
              <a:t>Liczba członków Zarządu </a:t>
            </a:r>
            <a:r>
              <a:rPr lang="pl-PL" sz="2200" b="1" dirty="0"/>
              <a:t>1 - 6  		</a:t>
            </a:r>
            <a:r>
              <a:rPr lang="pl-PL" sz="2200" dirty="0"/>
              <a:t>(§17 ust. 1)</a:t>
            </a:r>
          </a:p>
          <a:p>
            <a:r>
              <a:rPr lang="pl-PL" sz="2200" dirty="0"/>
              <a:t>Liczba członków Komisji Rewizyjnej </a:t>
            </a:r>
            <a:r>
              <a:rPr lang="pl-PL" sz="2200" b="1" dirty="0"/>
              <a:t>1 - 5  	</a:t>
            </a:r>
            <a:r>
              <a:rPr lang="pl-PL" sz="2200" dirty="0"/>
              <a:t>(§21 ust. 1)</a:t>
            </a:r>
          </a:p>
          <a:p>
            <a:endParaRPr lang="pl-PL" sz="1600" dirty="0"/>
          </a:p>
          <a:p>
            <a:pPr marL="0" indent="0">
              <a:buNone/>
            </a:pPr>
            <a:endParaRPr lang="pl-PL" sz="1600" dirty="0"/>
          </a:p>
        </p:txBody>
      </p:sp>
    </p:spTree>
    <p:extLst>
      <p:ext uri="{BB962C8B-B14F-4D97-AF65-F5344CB8AC3E}">
        <p14:creationId xmlns:p14="http://schemas.microsoft.com/office/powerpoint/2010/main" val="1144045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E23736-425B-4283-9CCA-E63C3C7C2F53}"/>
              </a:ext>
            </a:extLst>
          </p:cNvPr>
          <p:cNvSpPr>
            <a:spLocks noGrp="1"/>
          </p:cNvSpPr>
          <p:nvPr>
            <p:ph type="title"/>
          </p:nvPr>
        </p:nvSpPr>
        <p:spPr>
          <a:xfrm>
            <a:off x="903504" y="548680"/>
            <a:ext cx="8229600" cy="1223987"/>
          </a:xfrm>
        </p:spPr>
        <p:txBody>
          <a:bodyPr/>
          <a:lstStyle/>
          <a:p>
            <a:pPr algn="l"/>
            <a:r>
              <a:rPr lang="pl-PL" sz="3200" b="1" dirty="0"/>
              <a:t>Kompetencje Komisji Rewizyjnej </a:t>
            </a:r>
            <a:r>
              <a:rPr lang="pl-PL" sz="3200" dirty="0"/>
              <a:t>(§21 ust. 4)</a:t>
            </a:r>
          </a:p>
        </p:txBody>
      </p:sp>
      <p:sp>
        <p:nvSpPr>
          <p:cNvPr id="3" name="Symbol zastępczy zawartości 2">
            <a:extLst>
              <a:ext uri="{FF2B5EF4-FFF2-40B4-BE49-F238E27FC236}">
                <a16:creationId xmlns:a16="http://schemas.microsoft.com/office/drawing/2014/main" id="{28EE9F76-3716-4C22-8B14-9AFAE162F6D9}"/>
              </a:ext>
            </a:extLst>
          </p:cNvPr>
          <p:cNvSpPr>
            <a:spLocks noGrp="1"/>
          </p:cNvSpPr>
          <p:nvPr>
            <p:ph idx="1"/>
          </p:nvPr>
        </p:nvSpPr>
        <p:spPr>
          <a:xfrm>
            <a:off x="457200" y="1484784"/>
            <a:ext cx="8229600" cy="4968551"/>
          </a:xfrm>
        </p:spPr>
        <p:txBody>
          <a:bodyPr/>
          <a:lstStyle/>
          <a:p>
            <a:pPr lvl="0" algn="just"/>
            <a:r>
              <a:rPr lang="pl-PL" sz="1800" b="1" dirty="0"/>
              <a:t>kontrola działalności ZDR Trzy</a:t>
            </a:r>
            <a:r>
              <a:rPr lang="pl-PL" sz="1800" dirty="0"/>
              <a:t>+, jego kół terenowych i oddziałów terenowych, ze szczególnym uwzględnieniem spraw finansowych, co najmniej raz na rok, w drugim kwartale roku następnego,</a:t>
            </a:r>
          </a:p>
          <a:p>
            <a:pPr lvl="0" algn="just"/>
            <a:r>
              <a:rPr lang="pl-PL" sz="1800" b="1" dirty="0"/>
              <a:t>składanie sprawozdania ze swej działalności</a:t>
            </a:r>
            <a:r>
              <a:rPr lang="pl-PL" sz="1800" dirty="0"/>
              <a:t> na Walnym Zebraniu Członków Rzeczywistych,</a:t>
            </a:r>
          </a:p>
          <a:p>
            <a:pPr lvl="0" algn="just"/>
            <a:r>
              <a:rPr lang="pl-PL" sz="1800" b="1" dirty="0"/>
              <a:t>składanie wniosku o zwołanie nadzwyczajnego Walnego Zebrania Członków Rzeczywistych</a:t>
            </a:r>
            <a:r>
              <a:rPr lang="pl-PL" sz="1800" dirty="0"/>
              <a:t> z podaniem przyczyny i porządku obrad,</a:t>
            </a:r>
          </a:p>
          <a:p>
            <a:pPr lvl="0" algn="just"/>
            <a:r>
              <a:rPr lang="pl-PL" sz="1800" dirty="0"/>
              <a:t>przedkładanie na bieżąco Zarządowi wniosków i postulatów wynikających z przeprowadzonych kontroli działalności ZDR Trzy+</a:t>
            </a:r>
          </a:p>
          <a:p>
            <a:pPr lvl="0" algn="just"/>
            <a:r>
              <a:rPr lang="pl-PL" sz="1800" b="1" dirty="0"/>
              <a:t>zawieszanie w czynnościach Komisji Rewizyjnych Oddziałów</a:t>
            </a:r>
            <a:r>
              <a:rPr lang="pl-PL" sz="1800" dirty="0"/>
              <a:t> (lub poszczególnych członków Komisji Rewizyjnych Oddziałów) w razie stwierdzenia bezczynności lub działalności sprzecznej z ogólnie obowiązującymi przepisami lub postanowieniami Statutu, ewentualnie nie gwarantującej zabezpieczenia interesów Związku. Na okres zawieszenia Komisji Rewizyjnej Oddziału, Komisja Rewizyjna powołuje tymczasową komisję rewizyjną oddziału na czas niezbędny, nie dłuższy jednak niż do najbliższego walnego zebrania członków oddziału.</a:t>
            </a:r>
          </a:p>
          <a:p>
            <a:pPr marL="0" indent="0">
              <a:buNone/>
            </a:pPr>
            <a:endParaRPr lang="pl-PL" sz="1800" dirty="0"/>
          </a:p>
        </p:txBody>
      </p:sp>
    </p:spTree>
    <p:extLst>
      <p:ext uri="{BB962C8B-B14F-4D97-AF65-F5344CB8AC3E}">
        <p14:creationId xmlns:p14="http://schemas.microsoft.com/office/powerpoint/2010/main" val="283979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24B6CA-C34E-4070-B08F-8BA35B18A794}"/>
              </a:ext>
            </a:extLst>
          </p:cNvPr>
          <p:cNvSpPr>
            <a:spLocks noGrp="1"/>
          </p:cNvSpPr>
          <p:nvPr>
            <p:ph type="title"/>
          </p:nvPr>
        </p:nvSpPr>
        <p:spPr>
          <a:xfrm>
            <a:off x="323528" y="1556792"/>
            <a:ext cx="8229600" cy="936625"/>
          </a:xfrm>
        </p:spPr>
        <p:txBody>
          <a:bodyPr/>
          <a:lstStyle/>
          <a:p>
            <a:r>
              <a:rPr lang="pl-PL" sz="5400" b="1" dirty="0"/>
              <a:t>Rada Krajowa</a:t>
            </a:r>
          </a:p>
        </p:txBody>
      </p:sp>
      <p:sp>
        <p:nvSpPr>
          <p:cNvPr id="3" name="Symbol zastępczy zawartości 2">
            <a:extLst>
              <a:ext uri="{FF2B5EF4-FFF2-40B4-BE49-F238E27FC236}">
                <a16:creationId xmlns:a16="http://schemas.microsoft.com/office/drawing/2014/main" id="{A703EF08-8EFC-42D2-8C72-F9EC769C1E64}"/>
              </a:ext>
            </a:extLst>
          </p:cNvPr>
          <p:cNvSpPr>
            <a:spLocks noGrp="1"/>
          </p:cNvSpPr>
          <p:nvPr>
            <p:ph idx="1"/>
          </p:nvPr>
        </p:nvSpPr>
        <p:spPr/>
        <p:txBody>
          <a:bodyPr/>
          <a:lstStyle/>
          <a:p>
            <a:pPr marL="0" lvl="0" indent="0" algn="just">
              <a:buNone/>
            </a:pPr>
            <a:endParaRPr lang="pl-PL" dirty="0"/>
          </a:p>
          <a:p>
            <a:pPr marL="0" lvl="0" indent="0" algn="just">
              <a:buNone/>
            </a:pPr>
            <a:endParaRPr lang="pl-PL" dirty="0"/>
          </a:p>
          <a:p>
            <a:pPr marL="0" lvl="0" indent="0" algn="ctr">
              <a:buNone/>
            </a:pPr>
            <a:r>
              <a:rPr lang="pl-PL" dirty="0"/>
              <a:t>nowy organ w strukturze ZDR 3+</a:t>
            </a:r>
          </a:p>
        </p:txBody>
      </p:sp>
    </p:spTree>
    <p:extLst>
      <p:ext uri="{BB962C8B-B14F-4D97-AF65-F5344CB8AC3E}">
        <p14:creationId xmlns:p14="http://schemas.microsoft.com/office/powerpoint/2010/main" val="2823279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AB87B3E-72BE-4ED9-9B33-93408A74B3BA}"/>
              </a:ext>
            </a:extLst>
          </p:cNvPr>
          <p:cNvSpPr>
            <a:spLocks noGrp="1"/>
          </p:cNvSpPr>
          <p:nvPr>
            <p:ph type="title"/>
          </p:nvPr>
        </p:nvSpPr>
        <p:spPr/>
        <p:txBody>
          <a:bodyPr/>
          <a:lstStyle/>
          <a:p>
            <a:pPr algn="l"/>
            <a:r>
              <a:rPr lang="pl-PL" sz="2000" dirty="0"/>
              <a:t>Rada Krajowa jest organem </a:t>
            </a:r>
            <a:r>
              <a:rPr lang="pl-PL" sz="2000" dirty="0">
                <a:highlight>
                  <a:srgbClr val="FFFF00"/>
                </a:highlight>
              </a:rPr>
              <a:t>opiniodawczo-doradczym</a:t>
            </a:r>
            <a:r>
              <a:rPr lang="pl-PL" sz="2000" dirty="0"/>
              <a:t> </a:t>
            </a:r>
            <a:r>
              <a:rPr lang="pl-PL" sz="2000" u="sng" dirty="0"/>
              <a:t>Zarządu</a:t>
            </a:r>
            <a:r>
              <a:rPr lang="pl-PL" sz="2000" dirty="0"/>
              <a:t>  (§ 21</a:t>
            </a:r>
            <a:r>
              <a:rPr lang="pl-PL" sz="2000" baseline="30000" dirty="0"/>
              <a:t>1</a:t>
            </a:r>
            <a:r>
              <a:rPr lang="pl-PL" sz="2000" dirty="0"/>
              <a:t> ust. 1)</a:t>
            </a:r>
            <a:r>
              <a:rPr lang="pl-PL" sz="2000" baseline="30000" dirty="0"/>
              <a:t> </a:t>
            </a:r>
            <a:br>
              <a:rPr lang="pl-PL" sz="2000" baseline="30000" dirty="0"/>
            </a:br>
            <a:endParaRPr lang="pl-PL" sz="2000" dirty="0"/>
          </a:p>
        </p:txBody>
      </p:sp>
      <p:sp>
        <p:nvSpPr>
          <p:cNvPr id="3" name="Symbol zastępczy zawartości 2">
            <a:extLst>
              <a:ext uri="{FF2B5EF4-FFF2-40B4-BE49-F238E27FC236}">
                <a16:creationId xmlns:a16="http://schemas.microsoft.com/office/drawing/2014/main" id="{63441824-4163-400F-AE4A-AFF6E9F61746}"/>
              </a:ext>
            </a:extLst>
          </p:cNvPr>
          <p:cNvSpPr>
            <a:spLocks noGrp="1"/>
          </p:cNvSpPr>
          <p:nvPr>
            <p:ph idx="1"/>
          </p:nvPr>
        </p:nvSpPr>
        <p:spPr>
          <a:xfrm>
            <a:off x="457200" y="1700808"/>
            <a:ext cx="8229600" cy="4425355"/>
          </a:xfrm>
        </p:spPr>
        <p:txBody>
          <a:bodyPr/>
          <a:lstStyle/>
          <a:p>
            <a:pPr marL="360363" indent="0" algn="just">
              <a:buNone/>
            </a:pPr>
            <a:r>
              <a:rPr lang="pl-PL" sz="1900" dirty="0"/>
              <a:t>Do </a:t>
            </a:r>
            <a:r>
              <a:rPr lang="pl-PL" sz="1900" dirty="0">
                <a:highlight>
                  <a:srgbClr val="FFFF00"/>
                </a:highlight>
              </a:rPr>
              <a:t>kompetencji</a:t>
            </a:r>
            <a:r>
              <a:rPr lang="pl-PL" sz="1900" dirty="0"/>
              <a:t> Rady Krajowej należy (§ 21</a:t>
            </a:r>
            <a:r>
              <a:rPr lang="pl-PL" sz="1900" baseline="30000" dirty="0"/>
              <a:t>2</a:t>
            </a:r>
            <a:r>
              <a:rPr lang="pl-PL" sz="1900" dirty="0"/>
              <a:t>) :</a:t>
            </a:r>
          </a:p>
          <a:p>
            <a:pPr lvl="1" algn="just"/>
            <a:r>
              <a:rPr lang="pl-PL" sz="1900" b="1" dirty="0"/>
              <a:t>opiniowanie budżetu </a:t>
            </a:r>
            <a:r>
              <a:rPr lang="pl-PL" sz="1900" dirty="0"/>
              <a:t>rocznego uchwalanego przez Zarząd ZDR Trzy+,</a:t>
            </a:r>
          </a:p>
          <a:p>
            <a:pPr lvl="1" algn="just"/>
            <a:r>
              <a:rPr lang="pl-PL" sz="1900" b="1" dirty="0"/>
              <a:t>opiniowanie rocznego planu pracy </a:t>
            </a:r>
            <a:r>
              <a:rPr lang="pl-PL" sz="1900" dirty="0"/>
              <a:t>uchwalonego przez Zarząd ZDR Trzy+,</a:t>
            </a:r>
          </a:p>
          <a:p>
            <a:pPr lvl="1" algn="just"/>
            <a:r>
              <a:rPr lang="pl-PL" sz="1900" b="1" dirty="0"/>
              <a:t>opiniowanie tworzenia oddziałów </a:t>
            </a:r>
            <a:r>
              <a:rPr lang="pl-PL" sz="1900" dirty="0"/>
              <a:t>ZDR Trzy+,</a:t>
            </a:r>
          </a:p>
          <a:p>
            <a:pPr lvl="1" algn="just"/>
            <a:r>
              <a:rPr lang="pl-PL" sz="1900" b="1" dirty="0"/>
              <a:t>opiniowanie spraw strategicznych </a:t>
            </a:r>
            <a:r>
              <a:rPr lang="pl-PL" sz="1900" dirty="0"/>
              <a:t>dla ZDR Trzy+, w tym w szczególności  zawierania istotnych umów z partnerami zewnętrznymi, takimi jak sponsorzy i instytucje publiczne, zaangażowanie ZDR Trzy+ w realizację istotnych projektów lub w inne istotne przedsięwzięcia i działania,</a:t>
            </a:r>
          </a:p>
          <a:p>
            <a:pPr lvl="1" algn="just"/>
            <a:r>
              <a:rPr lang="pl-PL" sz="1900" b="1" dirty="0"/>
              <a:t>opiniowanie rocznych sprawozdań </a:t>
            </a:r>
            <a:r>
              <a:rPr lang="pl-PL" sz="1900" dirty="0"/>
              <a:t>z działalności Zarządu ZDR Trzy+,</a:t>
            </a:r>
          </a:p>
          <a:p>
            <a:pPr lvl="1" algn="just"/>
            <a:r>
              <a:rPr lang="pl-PL" sz="1900" b="1" dirty="0"/>
              <a:t>opiniowanie propozycji zmian Statutu</a:t>
            </a:r>
            <a:r>
              <a:rPr lang="pl-PL" sz="1900" dirty="0"/>
              <a:t>,</a:t>
            </a:r>
          </a:p>
          <a:p>
            <a:pPr lvl="1" algn="just"/>
            <a:r>
              <a:rPr lang="pl-PL" sz="1900" dirty="0"/>
              <a:t>podejmowanie uchwał i wyrażanie opinii w innych sprawach na wniosek Zarządu ZDR Trzy+ lub Walnego Zebrania Członków Rzeczywistych ZDR Trzy+. </a:t>
            </a:r>
          </a:p>
          <a:p>
            <a:pPr marL="457200" lvl="1" indent="0" algn="just">
              <a:buNone/>
            </a:pPr>
            <a:endParaRPr lang="pl-PL" sz="1600" dirty="0"/>
          </a:p>
          <a:p>
            <a:endParaRPr lang="pl-PL" sz="1600" dirty="0"/>
          </a:p>
        </p:txBody>
      </p:sp>
    </p:spTree>
    <p:extLst>
      <p:ext uri="{BB962C8B-B14F-4D97-AF65-F5344CB8AC3E}">
        <p14:creationId xmlns:p14="http://schemas.microsoft.com/office/powerpoint/2010/main" val="1504844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50779F-EC50-4287-B1ED-785C1637784F}"/>
              </a:ext>
            </a:extLst>
          </p:cNvPr>
          <p:cNvSpPr>
            <a:spLocks noGrp="1"/>
          </p:cNvSpPr>
          <p:nvPr>
            <p:ph type="title"/>
          </p:nvPr>
        </p:nvSpPr>
        <p:spPr>
          <a:xfrm>
            <a:off x="457200" y="692696"/>
            <a:ext cx="8229600" cy="1151979"/>
          </a:xfrm>
        </p:spPr>
        <p:txBody>
          <a:bodyPr/>
          <a:lstStyle/>
          <a:p>
            <a:r>
              <a:rPr lang="pl-PL" sz="3600" dirty="0"/>
              <a:t>Skład Rady Krajowej (§ 21</a:t>
            </a:r>
            <a:r>
              <a:rPr lang="pl-PL" sz="3600" baseline="30000" dirty="0"/>
              <a:t>1 </a:t>
            </a:r>
            <a:r>
              <a:rPr lang="pl-PL" sz="3600" dirty="0"/>
              <a:t>ust. 1)</a:t>
            </a:r>
          </a:p>
        </p:txBody>
      </p:sp>
      <p:sp>
        <p:nvSpPr>
          <p:cNvPr id="3" name="Symbol zastępczy zawartości 2">
            <a:extLst>
              <a:ext uri="{FF2B5EF4-FFF2-40B4-BE49-F238E27FC236}">
                <a16:creationId xmlns:a16="http://schemas.microsoft.com/office/drawing/2014/main" id="{56350159-325C-4C87-A786-603FC4793414}"/>
              </a:ext>
            </a:extLst>
          </p:cNvPr>
          <p:cNvSpPr>
            <a:spLocks noGrp="1"/>
          </p:cNvSpPr>
          <p:nvPr>
            <p:ph idx="1"/>
          </p:nvPr>
        </p:nvSpPr>
        <p:spPr>
          <a:xfrm>
            <a:off x="457200" y="1700807"/>
            <a:ext cx="8229600" cy="4536505"/>
          </a:xfrm>
        </p:spPr>
        <p:txBody>
          <a:bodyPr/>
          <a:lstStyle/>
          <a:p>
            <a:pPr marL="800100" lvl="1" indent="-342900" algn="just">
              <a:buFont typeface="+mj-lt"/>
              <a:buAutoNum type="arabicPeriod"/>
            </a:pPr>
            <a:r>
              <a:rPr lang="pl-PL" sz="1800" b="1" dirty="0"/>
              <a:t>Prezes i członkowie Zarządu </a:t>
            </a:r>
            <a:r>
              <a:rPr lang="pl-PL" sz="1800" dirty="0"/>
              <a:t>ZDR Trzy+,</a:t>
            </a:r>
          </a:p>
          <a:p>
            <a:pPr marL="800100" lvl="1" indent="-342900" algn="just">
              <a:buFont typeface="+mj-lt"/>
              <a:buAutoNum type="arabicPeriod"/>
            </a:pPr>
            <a:r>
              <a:rPr lang="pl-PL" sz="1800" b="1" dirty="0"/>
              <a:t>przedstawiciele oddziałów wojewódzkich </a:t>
            </a:r>
            <a:r>
              <a:rPr lang="pl-PL" sz="1800" dirty="0"/>
              <a:t>ZDR Trzy+ […],</a:t>
            </a:r>
          </a:p>
          <a:p>
            <a:pPr marL="800100" lvl="1" indent="-342900" algn="just">
              <a:buFont typeface="+mj-lt"/>
              <a:buAutoNum type="arabicPeriod"/>
            </a:pPr>
            <a:r>
              <a:rPr lang="pl-PL" sz="1800" b="1" dirty="0"/>
              <a:t>przedstawiciele województw</a:t>
            </a:r>
            <a:r>
              <a:rPr lang="pl-PL" sz="1800" dirty="0"/>
              <a:t>, w których utworzono co najmniej 4 koła terenowe ZDR Trzy+  […],</a:t>
            </a:r>
          </a:p>
          <a:p>
            <a:pPr marL="800100" lvl="1" indent="-342900" algn="just">
              <a:buFont typeface="+mj-lt"/>
              <a:buAutoNum type="arabicPeriod"/>
            </a:pPr>
            <a:r>
              <a:rPr lang="pl-PL" sz="1800" b="1" dirty="0"/>
              <a:t>od 3 do 5 członków wybieranych </a:t>
            </a:r>
            <a:r>
              <a:rPr lang="pl-PL" sz="1800" dirty="0"/>
              <a:t>przez Walne Zebranie Członków Rzeczywistych ZDR Trzy+ […].</a:t>
            </a:r>
          </a:p>
          <a:p>
            <a:pPr marL="457200" lvl="1" indent="0" algn="just">
              <a:buNone/>
            </a:pPr>
            <a:endParaRPr lang="pl-PL" sz="1200" dirty="0"/>
          </a:p>
          <a:p>
            <a:pPr marL="457200" lvl="1" indent="0" algn="just">
              <a:buNone/>
            </a:pPr>
            <a:r>
              <a:rPr lang="pl-PL" sz="1600" u="sng" dirty="0"/>
              <a:t>Wybór na okres 4 lat</a:t>
            </a:r>
            <a:r>
              <a:rPr lang="pl-PL" sz="1600" dirty="0"/>
              <a:t> licząc od dnia Walnego Zebrania Członków Rzeczywistych, na którym zostaje ukonstytuowana Rada Krajowa. </a:t>
            </a:r>
          </a:p>
          <a:p>
            <a:pPr marL="457200" lvl="1" indent="0" algn="just">
              <a:buNone/>
            </a:pPr>
            <a:r>
              <a:rPr lang="pl-PL" sz="1600" i="1" dirty="0"/>
              <a:t>ale</a:t>
            </a:r>
          </a:p>
          <a:p>
            <a:pPr marL="457200" lvl="1" indent="0" algn="just">
              <a:buNone/>
            </a:pPr>
            <a:r>
              <a:rPr lang="pl-PL" sz="1600" dirty="0"/>
              <a:t>Mandaty członków Rady Krajowej, o których mowa w ust. 1 lit. b) – d) powyżej </a:t>
            </a:r>
            <a:r>
              <a:rPr lang="pl-PL" sz="1600" dirty="0">
                <a:highlight>
                  <a:srgbClr val="FFFF00"/>
                </a:highlight>
              </a:rPr>
              <a:t>wygasają</a:t>
            </a:r>
            <a:r>
              <a:rPr lang="pl-PL" sz="1600" dirty="0"/>
              <a:t> </a:t>
            </a:r>
          </a:p>
          <a:p>
            <a:pPr marL="457200" lvl="1" indent="0" algn="just">
              <a:buNone/>
            </a:pPr>
            <a:r>
              <a:rPr lang="pl-PL" sz="1600" u="sng" dirty="0"/>
              <a:t>nie wcześniej niż w dniu powołania nowych</a:t>
            </a:r>
            <a:r>
              <a:rPr lang="pl-PL" sz="1600" dirty="0"/>
              <a:t> członków […] </a:t>
            </a:r>
          </a:p>
          <a:p>
            <a:pPr marL="457200" lvl="1" indent="0" algn="just">
              <a:buNone/>
            </a:pPr>
            <a:endParaRPr lang="pl-PL" sz="1100" dirty="0"/>
          </a:p>
          <a:p>
            <a:pPr marL="457200" lvl="1" indent="0" algn="just">
              <a:buNone/>
            </a:pPr>
            <a:r>
              <a:rPr lang="pl-PL" sz="1600" dirty="0"/>
              <a:t>Skład Rady Krajowej może zostać </a:t>
            </a:r>
            <a:r>
              <a:rPr lang="pl-PL" sz="1600" dirty="0">
                <a:highlight>
                  <a:srgbClr val="FFFF00"/>
                </a:highlight>
              </a:rPr>
              <a:t>uzupełniony</a:t>
            </a:r>
            <a:r>
              <a:rPr lang="pl-PL" sz="1600" dirty="0"/>
              <a:t> poprzez wybór członka Rady Krajowej </a:t>
            </a:r>
            <a:r>
              <a:rPr lang="pl-PL" sz="1600" u="sng" dirty="0"/>
              <a:t>w tym samym trybie</a:t>
            </a:r>
            <a:r>
              <a:rPr lang="pl-PL" sz="1600" dirty="0"/>
              <a:t> w jakim został wybrany członek Rady Krajowej, którego mandat wygasł. </a:t>
            </a:r>
          </a:p>
          <a:p>
            <a:pPr marL="457200" lvl="1" indent="0" algn="just">
              <a:buNone/>
            </a:pPr>
            <a:r>
              <a:rPr lang="pl-PL" sz="1600" dirty="0"/>
              <a:t>(§ 21</a:t>
            </a:r>
            <a:r>
              <a:rPr lang="pl-PL" sz="1600" baseline="30000" dirty="0"/>
              <a:t>1 </a:t>
            </a:r>
            <a:r>
              <a:rPr lang="pl-PL" sz="1600" dirty="0"/>
              <a:t>ust 5)</a:t>
            </a:r>
          </a:p>
        </p:txBody>
      </p:sp>
    </p:spTree>
    <p:extLst>
      <p:ext uri="{BB962C8B-B14F-4D97-AF65-F5344CB8AC3E}">
        <p14:creationId xmlns:p14="http://schemas.microsoft.com/office/powerpoint/2010/main" val="3654466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AA4416-F5A4-4460-87D3-FD48A0940EA4}"/>
              </a:ext>
            </a:extLst>
          </p:cNvPr>
          <p:cNvSpPr>
            <a:spLocks noGrp="1"/>
          </p:cNvSpPr>
          <p:nvPr>
            <p:ph type="title"/>
          </p:nvPr>
        </p:nvSpPr>
        <p:spPr>
          <a:xfrm>
            <a:off x="457200" y="476672"/>
            <a:ext cx="8229600" cy="1223987"/>
          </a:xfrm>
        </p:spPr>
        <p:txBody>
          <a:bodyPr/>
          <a:lstStyle/>
          <a:p>
            <a:r>
              <a:rPr lang="pl-PL" sz="2800" b="1" dirty="0"/>
              <a:t>Procedura wyboru </a:t>
            </a:r>
            <a:r>
              <a:rPr lang="pl-PL" sz="2800" dirty="0"/>
              <a:t>do Rady Krajowej</a:t>
            </a:r>
          </a:p>
        </p:txBody>
      </p:sp>
      <p:sp>
        <p:nvSpPr>
          <p:cNvPr id="3" name="Symbol zastępczy zawartości 2">
            <a:extLst>
              <a:ext uri="{FF2B5EF4-FFF2-40B4-BE49-F238E27FC236}">
                <a16:creationId xmlns:a16="http://schemas.microsoft.com/office/drawing/2014/main" id="{EED2CB7A-55EF-4418-BA90-E00A6150BA39}"/>
              </a:ext>
            </a:extLst>
          </p:cNvPr>
          <p:cNvSpPr>
            <a:spLocks noGrp="1"/>
          </p:cNvSpPr>
          <p:nvPr>
            <p:ph idx="1"/>
          </p:nvPr>
        </p:nvSpPr>
        <p:spPr>
          <a:xfrm>
            <a:off x="457200" y="1396714"/>
            <a:ext cx="8229600" cy="4840598"/>
          </a:xfrm>
        </p:spPr>
        <p:txBody>
          <a:bodyPr/>
          <a:lstStyle/>
          <a:p>
            <a:pPr lvl="0" algn="just"/>
            <a:r>
              <a:rPr lang="pl-PL" sz="1600" dirty="0"/>
              <a:t>Każdy </a:t>
            </a:r>
            <a:r>
              <a:rPr lang="pl-PL" sz="1600" u="sng" dirty="0"/>
              <a:t>oddział wojewódzki</a:t>
            </a:r>
            <a:r>
              <a:rPr lang="pl-PL" sz="1600" dirty="0"/>
              <a:t> może wybrać </a:t>
            </a:r>
            <a:r>
              <a:rPr lang="pl-PL" sz="1600" dirty="0">
                <a:highlight>
                  <a:srgbClr val="FFFF00"/>
                </a:highlight>
              </a:rPr>
              <a:t>tylko jednego</a:t>
            </a:r>
            <a:r>
              <a:rPr lang="pl-PL" sz="1600" dirty="0"/>
              <a:t>, a gdzie utworzono co najmniej 10 kół terenowych </a:t>
            </a:r>
            <a:r>
              <a:rPr lang="pl-PL" sz="1600" dirty="0">
                <a:highlight>
                  <a:srgbClr val="FFFF00"/>
                </a:highlight>
              </a:rPr>
              <a:t>dwóch</a:t>
            </a:r>
            <a:r>
              <a:rPr lang="pl-PL" sz="1600" dirty="0"/>
              <a:t> przedstawicieli do Rady Krajowej, w drodze </a:t>
            </a:r>
            <a:r>
              <a:rPr lang="pl-PL" sz="1600" u="sng" dirty="0"/>
              <a:t>uchwały podjętej przez Zarząd Oddziału</a:t>
            </a:r>
            <a:r>
              <a:rPr lang="pl-PL" sz="1600" dirty="0"/>
              <a:t>.</a:t>
            </a:r>
          </a:p>
          <a:p>
            <a:pPr lvl="0" algn="just"/>
            <a:r>
              <a:rPr lang="pl-PL" sz="1600" dirty="0"/>
              <a:t>Każde </a:t>
            </a:r>
            <a:r>
              <a:rPr lang="pl-PL" sz="1600" u="sng" dirty="0"/>
              <a:t>województwo</a:t>
            </a:r>
            <a:r>
              <a:rPr lang="pl-PL" sz="1600" dirty="0"/>
              <a:t>, w którym nie utworzono oddziału wojewódzkiego, a w którym utworzono </a:t>
            </a:r>
            <a:r>
              <a:rPr lang="pl-PL" sz="1600" dirty="0">
                <a:highlight>
                  <a:srgbClr val="FFFF00"/>
                </a:highlight>
              </a:rPr>
              <a:t>co najmniej 4 koła terenowe</a:t>
            </a:r>
            <a:r>
              <a:rPr lang="pl-PL" sz="1600" dirty="0"/>
              <a:t> ZDR Trzy+, ma prawo powoływania </a:t>
            </a:r>
            <a:r>
              <a:rPr lang="pl-PL" sz="1600" dirty="0">
                <a:highlight>
                  <a:srgbClr val="FFFF00"/>
                </a:highlight>
              </a:rPr>
              <a:t>jednego</a:t>
            </a:r>
            <a:r>
              <a:rPr lang="pl-PL" sz="1600" dirty="0"/>
              <a:t> przedstawiciela do Rady Krajowej. Każde województwo, w którym nie utworzono oddziału wojewódzkiego, a w którym utworzono </a:t>
            </a:r>
            <a:r>
              <a:rPr lang="pl-PL" sz="1600" dirty="0">
                <a:highlight>
                  <a:srgbClr val="FFFF00"/>
                </a:highlight>
              </a:rPr>
              <a:t>co najmniej 10 kół terenowych</a:t>
            </a:r>
            <a:r>
              <a:rPr lang="pl-PL" sz="1600" dirty="0"/>
              <a:t> ZDR Trzy+, ma prawo powoływania </a:t>
            </a:r>
            <a:r>
              <a:rPr lang="pl-PL" sz="1600" dirty="0">
                <a:highlight>
                  <a:srgbClr val="FFFF00"/>
                </a:highlight>
              </a:rPr>
              <a:t>dwóch</a:t>
            </a:r>
            <a:r>
              <a:rPr lang="pl-PL" sz="1600" dirty="0"/>
              <a:t> przedstawicieli do Rady Krajowej.  Przedstawiciele takich województw do Rady Krajowej są </a:t>
            </a:r>
            <a:r>
              <a:rPr lang="pl-PL" sz="1600" u="sng" dirty="0"/>
              <a:t>wybierani w drodze głosowania przez zarządy tych kół terenowych</a:t>
            </a:r>
            <a:r>
              <a:rPr lang="pl-PL" sz="1600" dirty="0"/>
              <a:t>. Każdy </a:t>
            </a:r>
            <a:r>
              <a:rPr lang="pl-PL" sz="1600" u="sng" dirty="0"/>
              <a:t>zarząd koła terenowego</a:t>
            </a:r>
            <a:r>
              <a:rPr lang="pl-PL" sz="1600" dirty="0"/>
              <a:t> oddaje w drodze uchwały swój głos </a:t>
            </a:r>
            <a:r>
              <a:rPr lang="pl-PL" sz="1600" dirty="0">
                <a:highlight>
                  <a:srgbClr val="FFFF00"/>
                </a:highlight>
              </a:rPr>
              <a:t>tylko na jednego kandydata</a:t>
            </a:r>
            <a:r>
              <a:rPr lang="pl-PL" sz="1600" dirty="0"/>
              <a:t> na przedstawiciela województwa do Rady Krajowej. </a:t>
            </a:r>
          </a:p>
          <a:p>
            <a:pPr marL="0" lvl="0" indent="0" algn="just">
              <a:buNone/>
            </a:pPr>
            <a:endParaRPr lang="pl-PL" sz="1600" dirty="0"/>
          </a:p>
          <a:p>
            <a:pPr marL="0" lvl="0" indent="0" algn="just">
              <a:buNone/>
            </a:pPr>
            <a:r>
              <a:rPr lang="pl-PL" sz="1600" dirty="0"/>
              <a:t>W razie równej liczby głosów, przedstawicielem województwa zostaje kandydat, który uzyskał poparcie kół </a:t>
            </a:r>
            <a:r>
              <a:rPr lang="pl-PL" sz="1600" u="sng" dirty="0"/>
              <a:t>o większej liczbie członków</a:t>
            </a:r>
            <a:r>
              <a:rPr lang="pl-PL" sz="1600" dirty="0"/>
              <a:t> według stanu na dzień 31 grudnia roku poprzedzającego głosowanie.</a:t>
            </a:r>
          </a:p>
          <a:p>
            <a:pPr marL="0" lvl="0" indent="0" algn="just">
              <a:buNone/>
            </a:pPr>
            <a:endParaRPr lang="pl-PL" sz="1600" dirty="0"/>
          </a:p>
          <a:p>
            <a:pPr marL="0" lvl="0" indent="0" algn="just">
              <a:buNone/>
            </a:pPr>
            <a:r>
              <a:rPr lang="pl-PL" sz="1600" i="1" dirty="0"/>
              <a:t>Walne Zebranie Członków Rzeczywistych ZDR Trzy+ powołuje członków Rady Krajowej, o których mowa w ust. 1 lit. d) powyżej, w drodze </a:t>
            </a:r>
            <a:r>
              <a:rPr lang="pl-PL" sz="1600" i="1" u="sng" dirty="0"/>
              <a:t>uchwały</a:t>
            </a:r>
            <a:r>
              <a:rPr lang="pl-PL" sz="1600" i="1" dirty="0"/>
              <a:t>.</a:t>
            </a:r>
          </a:p>
          <a:p>
            <a:endParaRPr lang="pl-PL" sz="1600" dirty="0"/>
          </a:p>
        </p:txBody>
      </p:sp>
    </p:spTree>
    <p:extLst>
      <p:ext uri="{BB962C8B-B14F-4D97-AF65-F5344CB8AC3E}">
        <p14:creationId xmlns:p14="http://schemas.microsoft.com/office/powerpoint/2010/main" val="187715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ymbol zastępczy zawartości 4">
            <a:extLst>
              <a:ext uri="{FF2B5EF4-FFF2-40B4-BE49-F238E27FC236}">
                <a16:creationId xmlns:a16="http://schemas.microsoft.com/office/drawing/2014/main" id="{3395FCF7-C821-4C09-85A3-93756EAF0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262" y="872860"/>
            <a:ext cx="6727371" cy="5508468"/>
          </a:xfrm>
          <a:prstGeom prst="rect">
            <a:avLst/>
          </a:prstGeom>
        </p:spPr>
      </p:pic>
    </p:spTree>
    <p:extLst>
      <p:ext uri="{BB962C8B-B14F-4D97-AF65-F5344CB8AC3E}">
        <p14:creationId xmlns:p14="http://schemas.microsoft.com/office/powerpoint/2010/main" val="1824529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B5BD5D-6970-4226-B5CD-1DEBF2EA6C79}"/>
              </a:ext>
            </a:extLst>
          </p:cNvPr>
          <p:cNvSpPr>
            <a:spLocks noGrp="1"/>
          </p:cNvSpPr>
          <p:nvPr>
            <p:ph type="title"/>
          </p:nvPr>
        </p:nvSpPr>
        <p:spPr>
          <a:xfrm>
            <a:off x="611560" y="908720"/>
            <a:ext cx="8229600" cy="936625"/>
          </a:xfrm>
        </p:spPr>
        <p:txBody>
          <a:bodyPr/>
          <a:lstStyle/>
          <a:p>
            <a:br>
              <a:rPr lang="pl-PL" sz="3600" dirty="0"/>
            </a:br>
            <a:r>
              <a:rPr lang="pl-PL" sz="3600" dirty="0"/>
              <a:t>Uchwały i Posiedzenia Rady Krajowej </a:t>
            </a:r>
            <a:br>
              <a:rPr lang="pl-PL" sz="3600" dirty="0"/>
            </a:br>
            <a:endParaRPr lang="pl-PL" sz="3600" dirty="0"/>
          </a:p>
        </p:txBody>
      </p:sp>
      <p:sp>
        <p:nvSpPr>
          <p:cNvPr id="3" name="Symbol zastępczy zawartości 2">
            <a:extLst>
              <a:ext uri="{FF2B5EF4-FFF2-40B4-BE49-F238E27FC236}">
                <a16:creationId xmlns:a16="http://schemas.microsoft.com/office/drawing/2014/main" id="{740EF5BB-8931-46F2-9CDF-3D011CBE676F}"/>
              </a:ext>
            </a:extLst>
          </p:cNvPr>
          <p:cNvSpPr>
            <a:spLocks noGrp="1"/>
          </p:cNvSpPr>
          <p:nvPr>
            <p:ph idx="1"/>
          </p:nvPr>
        </p:nvSpPr>
        <p:spPr>
          <a:xfrm>
            <a:off x="457200" y="1845346"/>
            <a:ext cx="8229600" cy="4247950"/>
          </a:xfrm>
        </p:spPr>
        <p:txBody>
          <a:bodyPr/>
          <a:lstStyle/>
          <a:p>
            <a:pPr marL="0" indent="0" algn="just">
              <a:buNone/>
            </a:pPr>
            <a:r>
              <a:rPr lang="pl-PL" sz="1600" b="1" dirty="0"/>
              <a:t>§ 21</a:t>
            </a:r>
            <a:r>
              <a:rPr lang="pl-PL" sz="1600" b="1" baseline="30000" dirty="0"/>
              <a:t>3 </a:t>
            </a:r>
            <a:endParaRPr lang="pl-PL" sz="1600" b="1" dirty="0"/>
          </a:p>
          <a:p>
            <a:pPr marL="0" indent="0">
              <a:buNone/>
            </a:pPr>
            <a:r>
              <a:rPr lang="pl-PL" sz="1600" b="1" dirty="0"/>
              <a:t>Uchwały Rady Krajowej</a:t>
            </a:r>
            <a:endParaRPr lang="pl-PL" sz="1600" dirty="0"/>
          </a:p>
          <a:p>
            <a:pPr marL="0" indent="0" algn="just">
              <a:buNone/>
            </a:pPr>
            <a:r>
              <a:rPr lang="pl-PL" sz="1600" dirty="0">
                <a:highlight>
                  <a:srgbClr val="FFFF00"/>
                </a:highlight>
              </a:rPr>
              <a:t>Uchwały</a:t>
            </a:r>
            <a:r>
              <a:rPr lang="pl-PL" sz="1600" dirty="0"/>
              <a:t> Rady Krajowej podejmowane są </a:t>
            </a:r>
            <a:r>
              <a:rPr lang="pl-PL" sz="1600" dirty="0">
                <a:highlight>
                  <a:srgbClr val="FFFF00"/>
                </a:highlight>
              </a:rPr>
              <a:t>w głosowaniu jawnym</a:t>
            </a:r>
            <a:r>
              <a:rPr lang="pl-PL" sz="1600" dirty="0"/>
              <a:t>, </a:t>
            </a:r>
            <a:r>
              <a:rPr lang="pl-PL" sz="1600" u="sng" dirty="0"/>
              <a:t>zwykłą większością głosów</a:t>
            </a:r>
            <a:r>
              <a:rPr lang="pl-PL" sz="1600" dirty="0"/>
              <a:t>, przy obecności </a:t>
            </a:r>
            <a:r>
              <a:rPr lang="pl-PL" sz="1600" u="sng" dirty="0"/>
              <a:t>co najmniej jednej czwartej ogólnej liczby członków Rady Krajowej</a:t>
            </a:r>
            <a:r>
              <a:rPr lang="pl-PL" sz="1600" dirty="0"/>
              <a:t> </a:t>
            </a:r>
            <a:r>
              <a:rPr lang="pl-PL" sz="1600" dirty="0">
                <a:highlight>
                  <a:srgbClr val="FFFF00"/>
                </a:highlight>
              </a:rPr>
              <a:t>lub w trybie pisemnym</a:t>
            </a:r>
            <a:r>
              <a:rPr lang="pl-PL" sz="1600" dirty="0"/>
              <a:t> (w tym pocztą elektroniczną) w drodze indywidualnego zbierania głosów. W wypadku głosowania za pośrednictwem poczty elektronicznej, członkowie Rady Krajowej powinni oddać swój głos w ciągu 3 dni roboczych od zarządzenia głosowania przez Prezesa Zarządu ZDR Trzy+ lub upoważnionego przez niego członka Zarządu ZDR Trzy+. Brak oddania głosu w tym terminie będzie uznany za wstrzymanie się od głosu.</a:t>
            </a:r>
          </a:p>
          <a:p>
            <a:pPr marL="0" indent="0" algn="just">
              <a:buNone/>
            </a:pPr>
            <a:endParaRPr lang="pl-PL" sz="1600" b="1" dirty="0"/>
          </a:p>
          <a:p>
            <a:pPr marL="0" indent="0" algn="just">
              <a:buNone/>
            </a:pPr>
            <a:r>
              <a:rPr lang="pl-PL" sz="1600" b="1" dirty="0"/>
              <a:t>§ 21</a:t>
            </a:r>
            <a:r>
              <a:rPr lang="pl-PL" sz="1600" b="1" baseline="30000" dirty="0"/>
              <a:t>4 </a:t>
            </a:r>
            <a:endParaRPr lang="pl-PL" sz="1600" b="1" dirty="0"/>
          </a:p>
          <a:p>
            <a:pPr marL="0" indent="0">
              <a:buNone/>
            </a:pPr>
            <a:r>
              <a:rPr lang="pl-PL" sz="1600" b="1" dirty="0"/>
              <a:t>Posiedzenia Rady Krajowej</a:t>
            </a:r>
            <a:endParaRPr lang="pl-PL" sz="1600" dirty="0"/>
          </a:p>
          <a:p>
            <a:pPr marL="0" indent="0" algn="just">
              <a:buNone/>
            </a:pPr>
            <a:r>
              <a:rPr lang="pl-PL" sz="1600" dirty="0"/>
              <a:t>Rada Krajowa </a:t>
            </a:r>
            <a:r>
              <a:rPr lang="pl-PL" sz="1600" dirty="0">
                <a:highlight>
                  <a:srgbClr val="FFFF00"/>
                </a:highlight>
              </a:rPr>
              <a:t>zbiera się na posiedzeniach</a:t>
            </a:r>
            <a:r>
              <a:rPr lang="pl-PL" sz="1600" dirty="0"/>
              <a:t>. Posiedzenia </a:t>
            </a:r>
            <a:r>
              <a:rPr lang="pl-PL" sz="1600" u="sng" dirty="0"/>
              <a:t>zwołuje Prezes Zarządu</a:t>
            </a:r>
            <a:r>
              <a:rPr lang="pl-PL" sz="1600" dirty="0"/>
              <a:t> ZDR Trzy+ lub upoważniony przez niego członek Zarządu ZDR Trzy+ nie rzadziej niż raz na pół roku. </a:t>
            </a:r>
          </a:p>
          <a:p>
            <a:pPr marL="0" indent="0" algn="just">
              <a:buNone/>
            </a:pPr>
            <a:endParaRPr lang="pl-PL" sz="1600" dirty="0"/>
          </a:p>
          <a:p>
            <a:pPr marL="0" indent="0">
              <a:buNone/>
            </a:pPr>
            <a:endParaRPr lang="pl-PL" sz="1600" dirty="0"/>
          </a:p>
        </p:txBody>
      </p:sp>
    </p:spTree>
    <p:extLst>
      <p:ext uri="{BB962C8B-B14F-4D97-AF65-F5344CB8AC3E}">
        <p14:creationId xmlns:p14="http://schemas.microsoft.com/office/powerpoint/2010/main" val="3279010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01FCF0-B755-47F2-99CE-0850F6FECCBD}"/>
              </a:ext>
            </a:extLst>
          </p:cNvPr>
          <p:cNvSpPr>
            <a:spLocks noGrp="1"/>
          </p:cNvSpPr>
          <p:nvPr>
            <p:ph type="title"/>
          </p:nvPr>
        </p:nvSpPr>
        <p:spPr>
          <a:xfrm>
            <a:off x="755576" y="260648"/>
            <a:ext cx="8229600" cy="792088"/>
          </a:xfrm>
        </p:spPr>
        <p:txBody>
          <a:bodyPr/>
          <a:lstStyle/>
          <a:p>
            <a:r>
              <a:rPr lang="pl-PL" sz="4000" dirty="0"/>
              <a:t>Koła terenowe (§24)</a:t>
            </a:r>
          </a:p>
        </p:txBody>
      </p:sp>
      <p:sp>
        <p:nvSpPr>
          <p:cNvPr id="3" name="Symbol zastępczy zawartości 2">
            <a:extLst>
              <a:ext uri="{FF2B5EF4-FFF2-40B4-BE49-F238E27FC236}">
                <a16:creationId xmlns:a16="http://schemas.microsoft.com/office/drawing/2014/main" id="{F148FE4D-7E13-4C19-A536-C3B7FAB37DC8}"/>
              </a:ext>
            </a:extLst>
          </p:cNvPr>
          <p:cNvSpPr>
            <a:spLocks noGrp="1"/>
          </p:cNvSpPr>
          <p:nvPr>
            <p:ph idx="1"/>
          </p:nvPr>
        </p:nvSpPr>
        <p:spPr>
          <a:xfrm>
            <a:off x="431171" y="908720"/>
            <a:ext cx="8229600" cy="5688632"/>
          </a:xfrm>
        </p:spPr>
        <p:txBody>
          <a:bodyPr/>
          <a:lstStyle/>
          <a:p>
            <a:pPr marL="360363" indent="-360363" algn="just">
              <a:buAutoNum type="arabicPeriod" startAt="2"/>
              <a:tabLst>
                <a:tab pos="360363" algn="l"/>
              </a:tabLst>
            </a:pPr>
            <a:r>
              <a:rPr lang="pl-PL" sz="1600" dirty="0">
                <a:highlight>
                  <a:srgbClr val="FFFF00"/>
                </a:highlight>
              </a:rPr>
              <a:t>Koło nie posiada osobowości prawnej</a:t>
            </a:r>
            <a:r>
              <a:rPr lang="pl-PL" sz="1600" dirty="0"/>
              <a:t>. Koło nie prowadzi odrębnej od ZDR gospodarki finansowej ani księgowości.</a:t>
            </a:r>
          </a:p>
          <a:p>
            <a:pPr marL="360363" indent="-360363" algn="just">
              <a:buAutoNum type="arabicPeriod" startAt="2"/>
              <a:tabLst>
                <a:tab pos="360363" algn="l"/>
              </a:tabLst>
            </a:pPr>
            <a:r>
              <a:rPr lang="pl-PL" sz="1600" dirty="0"/>
              <a:t>Koło prowadzi działalność zmierzającą do realizacji celów ZDR Trzy+ na terenie swojej gminy. Zarząd Koła występuje w imieniu Koła wobec lokalnych organów administracji i przedstawicieli władz państwowych i samorządowych, a także wobec innych organizacji i instytucji działających na terenie danej gminy.</a:t>
            </a:r>
          </a:p>
          <a:p>
            <a:pPr algn="just">
              <a:buAutoNum type="arabicPeriod" startAt="4"/>
            </a:pPr>
            <a:r>
              <a:rPr lang="pl-PL" sz="1600" dirty="0"/>
              <a:t>Pracami Koła kieruje </a:t>
            </a:r>
            <a:r>
              <a:rPr lang="pl-PL" sz="1600" dirty="0">
                <a:highlight>
                  <a:srgbClr val="FFFF00"/>
                </a:highlight>
              </a:rPr>
              <a:t>Zarząd Koła</a:t>
            </a:r>
            <a:r>
              <a:rPr lang="pl-PL" sz="1600" dirty="0"/>
              <a:t> składający się z </a:t>
            </a:r>
            <a:r>
              <a:rPr lang="pl-PL" sz="1600" u="sng" dirty="0"/>
              <a:t>co najmniej trzech członków</a:t>
            </a:r>
            <a:r>
              <a:rPr lang="pl-PL" sz="1600" dirty="0"/>
              <a:t>, w tym Przewodniczącego, powoływanych w drodze uchwały przez Walne Zebranie Członków Koła spośród Członków Koła. </a:t>
            </a:r>
            <a:r>
              <a:rPr lang="pl-PL" sz="1600" dirty="0">
                <a:highlight>
                  <a:srgbClr val="FFFF00"/>
                </a:highlight>
              </a:rPr>
              <a:t>Kadencja Zarządu Koła trwa trzy lata</a:t>
            </a:r>
            <a:r>
              <a:rPr lang="pl-PL" sz="1600" dirty="0"/>
              <a:t>. Mandat członka zarządu </a:t>
            </a:r>
            <a:r>
              <a:rPr lang="pl-PL" sz="1600" u="sng" dirty="0"/>
              <a:t>wygasa z upływem kadencji</a:t>
            </a:r>
            <a:r>
              <a:rPr lang="pl-PL" sz="1600" dirty="0"/>
              <a:t>, a także […] </a:t>
            </a:r>
          </a:p>
          <a:p>
            <a:pPr marL="0" indent="0" algn="just">
              <a:buNone/>
            </a:pPr>
            <a:endParaRPr lang="pl-PL" sz="1600" dirty="0"/>
          </a:p>
          <a:p>
            <a:pPr marL="0" indent="0" algn="just">
              <a:buNone/>
            </a:pPr>
            <a:r>
              <a:rPr lang="pl-PL" sz="1600" dirty="0">
                <a:highlight>
                  <a:srgbClr val="FFFF00"/>
                </a:highlight>
              </a:rPr>
              <a:t>Uchwały Zarządu Koła</a:t>
            </a:r>
            <a:r>
              <a:rPr lang="pl-PL" sz="1600" dirty="0"/>
              <a:t> podejmowane są </a:t>
            </a:r>
            <a:r>
              <a:rPr lang="pl-PL" sz="1600" u="sng" dirty="0"/>
              <a:t>w głosowaniu jawnym</a:t>
            </a:r>
            <a:r>
              <a:rPr lang="pl-PL" sz="1600" dirty="0"/>
              <a:t>, </a:t>
            </a:r>
            <a:r>
              <a:rPr lang="pl-PL" sz="1600" u="sng" dirty="0"/>
              <a:t>zwykłą większością</a:t>
            </a:r>
            <a:r>
              <a:rPr lang="pl-PL" sz="1600" dirty="0"/>
              <a:t> głosów, </a:t>
            </a:r>
            <a:r>
              <a:rPr lang="pl-PL" sz="1600" u="sng" dirty="0"/>
              <a:t>przy obecności, co najmniej połowy ogólnej liczby członków</a:t>
            </a:r>
            <a:r>
              <a:rPr lang="pl-PL" sz="1600" dirty="0"/>
              <a:t>. </a:t>
            </a:r>
            <a:r>
              <a:rPr lang="pl-PL" sz="1600" i="1" dirty="0"/>
              <a:t>Na podstawie uchwały pełnego składu Zarząd może podejmować uchwały w głosowaniu tajnym</a:t>
            </a:r>
            <a:r>
              <a:rPr lang="pl-PL" sz="1600" dirty="0"/>
              <a:t>. </a:t>
            </a:r>
          </a:p>
          <a:p>
            <a:pPr marL="360363" indent="-360363" algn="just">
              <a:buNone/>
              <a:tabLst>
                <a:tab pos="360363" algn="l"/>
              </a:tabLst>
            </a:pPr>
            <a:r>
              <a:rPr lang="pl-PL" sz="1600" dirty="0"/>
              <a:t>9. 	W przypadku zmniejszenia się liczby pochodzących z wyboru członków Zarządu Koła w trakcie trwania kadencji, Zarząd Koła może dokonać uzupełnienia składu Zarządu Koła. Uzupełnienia składu Zarządu Koła dokonują pozostali członkowie Zarządu Koła poprzez tymczasowe dokooptowanie członka lub członków Zarządu Koła, tak, aby liczba członków Zarządu Koła nie była większa niż liczba określona w uchwale Walnego Zebrania Członków Koła o powołaniu Zarządu Koła. W ten sposób można w okresie jednej kadencji uzupełnić dotychczasowy skład Zarządu Koła, w liczbie nie większej niż 1/3 liczby członków Zarządu Koła pochodzących z wyboru.</a:t>
            </a:r>
          </a:p>
          <a:p>
            <a:pPr marL="0" indent="0">
              <a:buNone/>
            </a:pPr>
            <a:endParaRPr lang="pl-PL" sz="1600" dirty="0"/>
          </a:p>
        </p:txBody>
      </p:sp>
    </p:spTree>
    <p:extLst>
      <p:ext uri="{BB962C8B-B14F-4D97-AF65-F5344CB8AC3E}">
        <p14:creationId xmlns:p14="http://schemas.microsoft.com/office/powerpoint/2010/main" val="2721837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1B39B4-59B7-4FAD-AED1-D93EABAFAD42}"/>
              </a:ext>
            </a:extLst>
          </p:cNvPr>
          <p:cNvSpPr>
            <a:spLocks noGrp="1"/>
          </p:cNvSpPr>
          <p:nvPr>
            <p:ph type="title"/>
          </p:nvPr>
        </p:nvSpPr>
        <p:spPr/>
        <p:txBody>
          <a:bodyPr/>
          <a:lstStyle/>
          <a:p>
            <a:r>
              <a:rPr lang="pl-PL" sz="2800" b="1" dirty="0"/>
              <a:t>Zwołanie</a:t>
            </a:r>
            <a:r>
              <a:rPr lang="pl-PL" sz="2800" dirty="0"/>
              <a:t> i </a:t>
            </a:r>
            <a:r>
              <a:rPr lang="pl-PL" sz="2800" b="1" dirty="0"/>
              <a:t>uchwały</a:t>
            </a:r>
            <a:r>
              <a:rPr lang="pl-PL" sz="2800" dirty="0"/>
              <a:t> Walnego Zebrania Członków Koła</a:t>
            </a:r>
          </a:p>
        </p:txBody>
      </p:sp>
      <p:sp>
        <p:nvSpPr>
          <p:cNvPr id="3" name="Symbol zastępczy zawartości 2">
            <a:extLst>
              <a:ext uri="{FF2B5EF4-FFF2-40B4-BE49-F238E27FC236}">
                <a16:creationId xmlns:a16="http://schemas.microsoft.com/office/drawing/2014/main" id="{6824CDCF-94AB-4D8A-900F-31E413E6BA31}"/>
              </a:ext>
            </a:extLst>
          </p:cNvPr>
          <p:cNvSpPr>
            <a:spLocks noGrp="1"/>
          </p:cNvSpPr>
          <p:nvPr>
            <p:ph idx="1"/>
          </p:nvPr>
        </p:nvSpPr>
        <p:spPr>
          <a:xfrm>
            <a:off x="457022" y="1942322"/>
            <a:ext cx="8229600" cy="3862941"/>
          </a:xfrm>
        </p:spPr>
        <p:txBody>
          <a:bodyPr/>
          <a:lstStyle/>
          <a:p>
            <a:pPr marL="0" indent="0">
              <a:buNone/>
              <a:tabLst>
                <a:tab pos="360363" algn="l"/>
              </a:tabLst>
            </a:pPr>
            <a:r>
              <a:rPr lang="pl-PL" sz="1600" dirty="0"/>
              <a:t>7. 	Walne Zebranie Członków Koła </a:t>
            </a:r>
            <a:r>
              <a:rPr lang="pl-PL" sz="1600" dirty="0">
                <a:highlight>
                  <a:srgbClr val="FFFF00"/>
                </a:highlight>
              </a:rPr>
              <a:t>zwołuje Zarząd Koła</a:t>
            </a:r>
            <a:r>
              <a:rPr lang="pl-PL" sz="1600" dirty="0"/>
              <a:t>. Zarząd Koła obowiązany jest zwołać Walne Zebranie Członków Koła na podstawie własnej uchwały lub na wniosek Zarządu ZDR Trzy+ lub też na wniosek przynajmniej 1/3 liczby Członków Koła. Powinno się ono odbyć w ciągu 45 dni od daty wpłynięcia wniosku w sprawie jego zwołania. </a:t>
            </a:r>
            <a:r>
              <a:rPr lang="pl-PL" sz="1600" u="sng" dirty="0"/>
              <a:t>Walne Zebranie Członków Koła obraduje nad sprawami, dla których zostało zwołane</a:t>
            </a:r>
            <a:r>
              <a:rPr lang="pl-PL" sz="1600" dirty="0"/>
              <a:t>. Walne Zebranie Członków Koła </a:t>
            </a:r>
            <a:r>
              <a:rPr lang="pl-PL" sz="1600" dirty="0">
                <a:highlight>
                  <a:srgbClr val="FFFF00"/>
                </a:highlight>
              </a:rPr>
              <a:t>zwołuje się za pomocą listów poleconych</a:t>
            </a:r>
            <a:r>
              <a:rPr lang="pl-PL" sz="1600" dirty="0"/>
              <a:t> lub przesyłek nadanych pocztą kurierską, wysłanych, co najmniej dwa tygodnie przed terminem Zebrania. Zamiast listu poleconego lub przesyłki nadanej pocztą kurierską, zawiadomienie może być wysłane członkowi </a:t>
            </a:r>
            <a:r>
              <a:rPr lang="pl-PL" sz="1600" dirty="0">
                <a:highlight>
                  <a:srgbClr val="FFFF00"/>
                </a:highlight>
              </a:rPr>
              <a:t>pocztą elektroniczną</a:t>
            </a:r>
            <a:r>
              <a:rPr lang="pl-PL" sz="1600" dirty="0"/>
              <a:t>, </a:t>
            </a:r>
            <a:r>
              <a:rPr lang="pl-PL" sz="1600" u="sng" dirty="0"/>
              <a:t>jeżeli uprzednio wyraził na to zgodę</a:t>
            </a:r>
            <a:r>
              <a:rPr lang="pl-PL" sz="1600" dirty="0"/>
              <a:t>, podając adres, na który zawiadomienie powinno być wysłane. W zaproszeniu na Walne Zebranie Członków Koła należy oznaczyć dzień, godzinę, miejsce oraz porządek obrad Zebrania.</a:t>
            </a:r>
          </a:p>
          <a:p>
            <a:pPr marL="0" indent="0">
              <a:buNone/>
              <a:tabLst>
                <a:tab pos="360363" algn="l"/>
              </a:tabLst>
            </a:pPr>
            <a:endParaRPr lang="pl-PL" sz="1600" dirty="0"/>
          </a:p>
          <a:p>
            <a:pPr marL="0" indent="0">
              <a:buNone/>
              <a:tabLst>
                <a:tab pos="360363" algn="l"/>
              </a:tabLst>
            </a:pPr>
            <a:r>
              <a:rPr lang="pl-PL" sz="1600" dirty="0"/>
              <a:t>[…] . </a:t>
            </a:r>
            <a:r>
              <a:rPr lang="pl-PL" sz="1600" dirty="0">
                <a:highlight>
                  <a:srgbClr val="FFFF00"/>
                </a:highlight>
              </a:rPr>
              <a:t>Uchwały Walnego Zebrania Członków Koła zapadają zwykłą większością głosów bez względu na liczbę Członków Koła obecnych</a:t>
            </a:r>
            <a:r>
              <a:rPr lang="pl-PL" sz="1600" dirty="0"/>
              <a:t> na Zebraniu. W razie równej liczby głosów „za” i „przeciw” decyduje głos przewodniczącego zebrania. </a:t>
            </a:r>
            <a:r>
              <a:rPr lang="pl-PL" sz="1600" u="sng" dirty="0"/>
              <a:t>Wybory do Zarządu Koła odbywają się w głosowaniu tajnym.</a:t>
            </a:r>
          </a:p>
          <a:p>
            <a:endParaRPr lang="pl-PL" sz="1600" dirty="0"/>
          </a:p>
        </p:txBody>
      </p:sp>
    </p:spTree>
    <p:extLst>
      <p:ext uri="{BB962C8B-B14F-4D97-AF65-F5344CB8AC3E}">
        <p14:creationId xmlns:p14="http://schemas.microsoft.com/office/powerpoint/2010/main" val="507005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2BEFCA-A3CD-4783-A68F-898E052743AA}"/>
              </a:ext>
            </a:extLst>
          </p:cNvPr>
          <p:cNvSpPr>
            <a:spLocks noGrp="1"/>
          </p:cNvSpPr>
          <p:nvPr>
            <p:ph type="title"/>
          </p:nvPr>
        </p:nvSpPr>
        <p:spPr>
          <a:xfrm>
            <a:off x="457200" y="620688"/>
            <a:ext cx="8229600" cy="936625"/>
          </a:xfrm>
        </p:spPr>
        <p:txBody>
          <a:bodyPr/>
          <a:lstStyle/>
          <a:p>
            <a:r>
              <a:rPr lang="pl-PL" sz="3200" b="1" dirty="0"/>
              <a:t>Oddziały terenowe </a:t>
            </a:r>
            <a:r>
              <a:rPr lang="pl-PL" sz="3200" dirty="0"/>
              <a:t>(§25)</a:t>
            </a:r>
          </a:p>
        </p:txBody>
      </p:sp>
      <p:sp>
        <p:nvSpPr>
          <p:cNvPr id="3" name="Symbol zastępczy zawartości 2">
            <a:extLst>
              <a:ext uri="{FF2B5EF4-FFF2-40B4-BE49-F238E27FC236}">
                <a16:creationId xmlns:a16="http://schemas.microsoft.com/office/drawing/2014/main" id="{773424C9-E5DE-4A00-9C35-EEE91C884CA1}"/>
              </a:ext>
            </a:extLst>
          </p:cNvPr>
          <p:cNvSpPr>
            <a:spLocks noGrp="1"/>
          </p:cNvSpPr>
          <p:nvPr>
            <p:ph idx="1"/>
          </p:nvPr>
        </p:nvSpPr>
        <p:spPr>
          <a:xfrm>
            <a:off x="457200" y="1412776"/>
            <a:ext cx="8229600" cy="4896544"/>
          </a:xfrm>
        </p:spPr>
        <p:txBody>
          <a:bodyPr/>
          <a:lstStyle/>
          <a:p>
            <a:pPr marL="452438" indent="-452438" algn="just">
              <a:buNone/>
              <a:tabLst>
                <a:tab pos="452438" algn="l"/>
              </a:tabLst>
            </a:pPr>
            <a:r>
              <a:rPr lang="pl-PL" sz="1800" dirty="0"/>
              <a:t>1. 	</a:t>
            </a:r>
            <a:r>
              <a:rPr lang="pl-PL" sz="1800" dirty="0">
                <a:highlight>
                  <a:srgbClr val="FFFF00"/>
                </a:highlight>
              </a:rPr>
              <a:t>Oddziały wojewódzkie, powiatowe lub gminne</a:t>
            </a:r>
            <a:r>
              <a:rPr lang="pl-PL" sz="1800" dirty="0"/>
              <a:t>, tworzy Zarząd ZDR Trzy+ w drodze uchwały na wniosek co najmniej 50 Członków Rzeczywistych ZDR Trzy+ zamieszkałych na terenie danego, odpowiednio, województwa, powiatu lub gminy. Z chwilą utworzenia Oddziału, Członkowie Rzeczywiści ZDR Trzy+ zamieszkali na terenie danego, odpowiednio, województwa, powiatu lub gminy, w których utworzono Oddział stają się Członkami Oddziału. Z chwilą utworzenia Oddziału o gminnym zasięgu terytorialnym, na terenie gminy, w której działa Koło Związku, Zarząd ZDR Trzy+ podejmuje uchwałę o rozwiązaniu Koła.</a:t>
            </a:r>
          </a:p>
          <a:p>
            <a:pPr marL="452438" indent="-452438" algn="just">
              <a:buAutoNum type="arabicPeriod" startAt="2"/>
              <a:tabLst>
                <a:tab pos="452438" algn="l"/>
              </a:tabLst>
            </a:pPr>
            <a:r>
              <a:rPr lang="pl-PL" sz="1800" u="sng" dirty="0"/>
              <a:t>Oddział posiada odrębną osobowość prawną</a:t>
            </a:r>
            <a:r>
              <a:rPr lang="pl-PL" sz="1800" dirty="0"/>
              <a:t>, podlega wpisowi do rejestru stowarzyszeń Krajowego Rejestru Sądowego, prowadzi oddzielną od ZDR Trzy+ gospodarkę finansową i rachunkowość.</a:t>
            </a:r>
          </a:p>
          <a:p>
            <a:pPr marL="452438" indent="-452438" algn="just">
              <a:buAutoNum type="arabicPeriod" startAt="2"/>
              <a:tabLst>
                <a:tab pos="452438" algn="l"/>
              </a:tabLst>
            </a:pPr>
            <a:r>
              <a:rPr lang="pl-PL" sz="1800" dirty="0"/>
              <a:t>Oddział prowadzi działalność zmierzającą do realizacji celów ZDR Trzy+ na terenie danego, odpowiednio, województwa, powiatu lub gminy. Zarząd Oddziału występuje w imieniu Oddziału wobec lokalnych organów administracji i przedstawicieli władz państwowych i samorządowych, a także wobec innych organizacji i instytucji działających na terenie danego, odpowiednio, województwa, powiatu lub gminy.</a:t>
            </a:r>
          </a:p>
          <a:p>
            <a:pPr marL="0" indent="0">
              <a:buNone/>
            </a:pPr>
            <a:endParaRPr lang="pl-PL" sz="1800" b="1" dirty="0"/>
          </a:p>
          <a:p>
            <a:pPr marL="0" indent="0">
              <a:buNone/>
            </a:pPr>
            <a:endParaRPr lang="pl-PL" sz="1800" dirty="0"/>
          </a:p>
        </p:txBody>
      </p:sp>
    </p:spTree>
    <p:extLst>
      <p:ext uri="{BB962C8B-B14F-4D97-AF65-F5344CB8AC3E}">
        <p14:creationId xmlns:p14="http://schemas.microsoft.com/office/powerpoint/2010/main" val="627927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714D5F-3F56-427D-8B20-E1CCFCFB017D}"/>
              </a:ext>
            </a:extLst>
          </p:cNvPr>
          <p:cNvSpPr>
            <a:spLocks noGrp="1"/>
          </p:cNvSpPr>
          <p:nvPr>
            <p:ph type="title"/>
          </p:nvPr>
        </p:nvSpPr>
        <p:spPr>
          <a:xfrm>
            <a:off x="467119" y="731837"/>
            <a:ext cx="8229600" cy="576734"/>
          </a:xfrm>
        </p:spPr>
        <p:txBody>
          <a:bodyPr/>
          <a:lstStyle/>
          <a:p>
            <a:r>
              <a:rPr lang="pl-PL" sz="2400" dirty="0"/>
              <a:t>Walne Zebranie Członków Oddziału (§25 ust. 4 )</a:t>
            </a:r>
          </a:p>
        </p:txBody>
      </p:sp>
      <p:sp>
        <p:nvSpPr>
          <p:cNvPr id="3" name="Symbol zastępczy zawartości 2">
            <a:extLst>
              <a:ext uri="{FF2B5EF4-FFF2-40B4-BE49-F238E27FC236}">
                <a16:creationId xmlns:a16="http://schemas.microsoft.com/office/drawing/2014/main" id="{30615C1D-7A64-410A-9D9F-6D7855108392}"/>
              </a:ext>
            </a:extLst>
          </p:cNvPr>
          <p:cNvSpPr>
            <a:spLocks noGrp="1"/>
          </p:cNvSpPr>
          <p:nvPr>
            <p:ph idx="1"/>
          </p:nvPr>
        </p:nvSpPr>
        <p:spPr>
          <a:xfrm>
            <a:off x="467119" y="1196752"/>
            <a:ext cx="8229600" cy="5328592"/>
          </a:xfrm>
        </p:spPr>
        <p:txBody>
          <a:bodyPr/>
          <a:lstStyle/>
          <a:p>
            <a:pPr marL="0" indent="0" algn="just">
              <a:buNone/>
            </a:pPr>
            <a:r>
              <a:rPr lang="pl-PL" sz="1800" dirty="0"/>
              <a:t>Walne Zebranie Członków Oddziału zwołuje Zarząd Oddziału. Zarząd Oddziału obowiązany jest zwołać Walne Zebranie Członków Oddziału na podstawie własnej uchwały lub na wniosek Komisji Rewizyjnej Oddziału lub na wniosek Zarządu ZDR Trzy+ lub też na wniosek przynajmniej 1/3 liczby Członków Oddziału. Powinno się ono odbyć w ciągu 45 dni od daty wpłynięcia wniosku w sprawie jego zwołania. Walne Zebranie Członków Oddziału obraduje nad sprawami, dla których zostało zwołane. Walne Zebranie Członków Oddziału zwołuje się za pomocą listów poleconych lub przesyłek nadanych pocztą kurierską, wysłanych, co najmniej dwa tygodnie przed terminem Zebrania. Zamiast listu poleconego lub przesyłki nadanej pocztą kurierską, zawiadomienie może być wysłane członkowi pocztą elektroniczną, jeżeli uprzednio wyraził na to zgodę, podając adres, na który zawiadomienie powinno być wysłane. W zaproszeniu na Walne Zebranie Członków Oddziału należy oznaczyć dzień, godzinę, miejsce oraz porządek obrad Zebrania. Walne Zebranie Członków Oddziału może podejmować uchwały jedynie w sprawach objętych porządkiem obrad podanym do wiadomości w terminach i w sposób określony niniejszym punkcie 4. Uchwały Walnego Zebrania Członków Oddziału zapadają zwykłą większością głosów bez względu na liczbę Członków Oddziału obecnych na Zebraniu. w razie równej liczby głosów „za” i „przeciw” decyduje głos przewodniczącego zebrania. Wybory do Zarządu i Komisji Rewizyjnej Oddziału odbywają się w głosowaniu tajnym. </a:t>
            </a:r>
          </a:p>
        </p:txBody>
      </p:sp>
    </p:spTree>
    <p:extLst>
      <p:ext uri="{BB962C8B-B14F-4D97-AF65-F5344CB8AC3E}">
        <p14:creationId xmlns:p14="http://schemas.microsoft.com/office/powerpoint/2010/main" val="2486333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B8C40E9-200A-43EA-BBD7-DED9093BAA08}"/>
              </a:ext>
            </a:extLst>
          </p:cNvPr>
          <p:cNvSpPr>
            <a:spLocks noGrp="1"/>
          </p:cNvSpPr>
          <p:nvPr>
            <p:ph type="title"/>
          </p:nvPr>
        </p:nvSpPr>
        <p:spPr>
          <a:xfrm>
            <a:off x="457200" y="548680"/>
            <a:ext cx="8229600" cy="936625"/>
          </a:xfrm>
        </p:spPr>
        <p:txBody>
          <a:bodyPr/>
          <a:lstStyle/>
          <a:p>
            <a:br>
              <a:rPr lang="pl-PL" sz="3600" dirty="0"/>
            </a:br>
            <a:r>
              <a:rPr lang="pl-PL" sz="3600" dirty="0"/>
              <a:t>Zarząd Oddziału (§25)</a:t>
            </a:r>
            <a:br>
              <a:rPr lang="pl-PL" sz="3600" dirty="0"/>
            </a:br>
            <a:endParaRPr lang="pl-PL" sz="3600" dirty="0"/>
          </a:p>
        </p:txBody>
      </p:sp>
      <p:sp>
        <p:nvSpPr>
          <p:cNvPr id="3" name="Symbol zastępczy zawartości 2">
            <a:extLst>
              <a:ext uri="{FF2B5EF4-FFF2-40B4-BE49-F238E27FC236}">
                <a16:creationId xmlns:a16="http://schemas.microsoft.com/office/drawing/2014/main" id="{43F8973C-098C-4EA3-8B21-A02B92ECE346}"/>
              </a:ext>
            </a:extLst>
          </p:cNvPr>
          <p:cNvSpPr>
            <a:spLocks noGrp="1"/>
          </p:cNvSpPr>
          <p:nvPr>
            <p:ph idx="1"/>
          </p:nvPr>
        </p:nvSpPr>
        <p:spPr>
          <a:xfrm>
            <a:off x="457200" y="1268760"/>
            <a:ext cx="8229600" cy="5112568"/>
          </a:xfrm>
        </p:spPr>
        <p:txBody>
          <a:bodyPr/>
          <a:lstStyle/>
          <a:p>
            <a:pPr marL="360363" indent="-360363" algn="just">
              <a:buNone/>
              <a:tabLst>
                <a:tab pos="360363" algn="l"/>
              </a:tabLst>
            </a:pPr>
            <a:r>
              <a:rPr lang="pl-PL" sz="1600" dirty="0"/>
              <a:t>5. 	Pracami Oddziału kieruje Zarząd Oddziału składający się z 3 – 7 osób, w tym Prezesa, powoływanych w drodze uchwały przez Walne Zebranie Członków Oddziału spośród członków Oddziału. Kadencja Zarządu Oddziału trwa </a:t>
            </a:r>
            <a:r>
              <a:rPr lang="pl-PL" sz="1600" dirty="0">
                <a:highlight>
                  <a:srgbClr val="FFFF00"/>
                </a:highlight>
              </a:rPr>
              <a:t>trzy lata</a:t>
            </a:r>
            <a:r>
              <a:rPr lang="pl-PL" sz="1600" dirty="0"/>
              <a:t>. Mandat członka zarządu </a:t>
            </a:r>
            <a:r>
              <a:rPr lang="pl-PL" sz="1600" u="sng" dirty="0"/>
              <a:t>wygasa z upływem kadencji</a:t>
            </a:r>
            <a:r>
              <a:rPr lang="pl-PL" sz="1600" dirty="0"/>
              <a:t>, a także wskutek śmierci, rezygnacji, odwołania ze składu Zarządu Oddziału, a także skreślenia z listy członków ZDR Trzy+. Liczbę członków Zarządu Oddziału określa uchwała Walnego Zebrania Członków Oddziału.</a:t>
            </a:r>
          </a:p>
          <a:p>
            <a:pPr marL="360363" indent="-360363" algn="just">
              <a:buNone/>
              <a:tabLst>
                <a:tab pos="360363" algn="l"/>
              </a:tabLst>
            </a:pPr>
            <a:r>
              <a:rPr lang="pl-PL" sz="1600" dirty="0"/>
              <a:t>6. 	Uchwały Zarządu Oddziału podejmowane są w głosowaniu jawnym, zwykłą większością głosów, przy obecności, co najmniej połowy ogólnej liczby członków. w sytuacji równego rozłożenia głosów decyduje głos Prezesa. </a:t>
            </a:r>
            <a:r>
              <a:rPr lang="pl-PL" sz="1600" u="sng" dirty="0"/>
              <a:t>Na podstawie uchwały pełnego składu Zarząd może podejmować uchwały w głosowaniu tajnym</a:t>
            </a:r>
            <a:r>
              <a:rPr lang="pl-PL" sz="1600" dirty="0"/>
              <a:t>.</a:t>
            </a:r>
          </a:p>
          <a:p>
            <a:pPr marL="360363" indent="-360363" algn="just">
              <a:buNone/>
              <a:tabLst>
                <a:tab pos="360363" algn="l"/>
              </a:tabLst>
            </a:pPr>
            <a:r>
              <a:rPr lang="pl-PL" sz="1600" dirty="0"/>
              <a:t>9. 	Członkowie Zarządu Oddziału mogą być w każdym czasie odwołani uchwałą Zebrania Członków Oddziału lub uchwałą Komisji Rewizyjnej Oddziału. W przypadku zmniejszenia się liczby pochodzących z wyboru członków Zarządu Oddziału w trakcie trwania kadencji, Komisja Rewizyjna Oddziału może dokonać uzupełnienia składu Zarządu Oddziału. Uzupełnienia składu Zarządu Oddziału dokonuje Komisja Rewizyjna Oddziału poprzez tymczasowe dokooptowanie członka lub członków Zarządu Oddziału, tak, aby liczba członków Zarządu Oddziału nie była większa niż liczba określona w uchwale Walnego Zebrania Członków Oddziału o powołaniu Zarządu Oddziału. w ten sposób można w okresie jednej kadencji uzupełnić dotychczasowy skład Zarządu Oddziału, w liczbie nie większej niż 1/3 liczby członków Zarządu Oddziału pochodzących z wyboru.</a:t>
            </a:r>
          </a:p>
          <a:p>
            <a:pPr marL="0" indent="0">
              <a:buNone/>
            </a:pPr>
            <a:endParaRPr lang="pl-PL" sz="1600" dirty="0"/>
          </a:p>
        </p:txBody>
      </p:sp>
    </p:spTree>
    <p:extLst>
      <p:ext uri="{BB962C8B-B14F-4D97-AF65-F5344CB8AC3E}">
        <p14:creationId xmlns:p14="http://schemas.microsoft.com/office/powerpoint/2010/main" val="2605467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C3CA20-74DC-4683-BFDE-9DC3BFBEC309}"/>
              </a:ext>
            </a:extLst>
          </p:cNvPr>
          <p:cNvSpPr>
            <a:spLocks noGrp="1"/>
          </p:cNvSpPr>
          <p:nvPr>
            <p:ph type="title"/>
          </p:nvPr>
        </p:nvSpPr>
        <p:spPr>
          <a:xfrm>
            <a:off x="683568" y="548680"/>
            <a:ext cx="8229600" cy="936625"/>
          </a:xfrm>
        </p:spPr>
        <p:txBody>
          <a:bodyPr/>
          <a:lstStyle/>
          <a:p>
            <a:br>
              <a:rPr lang="pl-PL" sz="3200" dirty="0"/>
            </a:br>
            <a:r>
              <a:rPr lang="pl-PL" sz="3200" dirty="0"/>
              <a:t>Komisja Rewizyjna Oddziału (§25)</a:t>
            </a:r>
            <a:br>
              <a:rPr lang="pl-PL" sz="3200" dirty="0"/>
            </a:br>
            <a:endParaRPr lang="pl-PL" sz="3200" dirty="0"/>
          </a:p>
        </p:txBody>
      </p:sp>
      <p:sp>
        <p:nvSpPr>
          <p:cNvPr id="3" name="Symbol zastępczy zawartości 2">
            <a:extLst>
              <a:ext uri="{FF2B5EF4-FFF2-40B4-BE49-F238E27FC236}">
                <a16:creationId xmlns:a16="http://schemas.microsoft.com/office/drawing/2014/main" id="{A6B8DABD-07E3-434F-BF51-F6E3B7A3088A}"/>
              </a:ext>
            </a:extLst>
          </p:cNvPr>
          <p:cNvSpPr>
            <a:spLocks noGrp="1"/>
          </p:cNvSpPr>
          <p:nvPr>
            <p:ph idx="1"/>
          </p:nvPr>
        </p:nvSpPr>
        <p:spPr>
          <a:xfrm>
            <a:off x="457200" y="1485305"/>
            <a:ext cx="8229600" cy="4640858"/>
          </a:xfrm>
        </p:spPr>
        <p:txBody>
          <a:bodyPr/>
          <a:lstStyle/>
          <a:p>
            <a:pPr marL="452438" indent="-452438" algn="just">
              <a:buNone/>
              <a:tabLst>
                <a:tab pos="452438" algn="l"/>
              </a:tabLst>
            </a:pPr>
            <a:r>
              <a:rPr lang="pl-PL" sz="1600" dirty="0"/>
              <a:t>10. 	W Oddziale tworzy się Komisję Rewizyjną Oddziału składającą się z </a:t>
            </a:r>
            <a:r>
              <a:rPr lang="pl-PL" sz="1600" dirty="0">
                <a:highlight>
                  <a:srgbClr val="FFFF00"/>
                </a:highlight>
              </a:rPr>
              <a:t>trzech do pięciu</a:t>
            </a:r>
            <a:r>
              <a:rPr lang="pl-PL" sz="1600" dirty="0"/>
              <a:t> członków </a:t>
            </a:r>
            <a:r>
              <a:rPr lang="pl-PL" sz="1600" u="sng" dirty="0"/>
              <a:t>powoływanych przez Zebranie Członków Oddziału</a:t>
            </a:r>
            <a:r>
              <a:rPr lang="pl-PL" sz="1600" dirty="0"/>
              <a:t>. </a:t>
            </a:r>
            <a:r>
              <a:rPr lang="pl-PL" sz="1600" dirty="0">
                <a:highlight>
                  <a:srgbClr val="FFFF00"/>
                </a:highlight>
              </a:rPr>
              <a:t>W skład Komisji Rewizyjnej każdego Oddziału wchodzi osoba wskazana uchwałą Zarządu ZDR Trzy+</a:t>
            </a:r>
            <a:r>
              <a:rPr lang="pl-PL" sz="1600" dirty="0"/>
              <a:t>. Kadencja Komisji Rewizyjnej Oddziału </a:t>
            </a:r>
            <a:r>
              <a:rPr lang="pl-PL" sz="1600" u="sng" dirty="0"/>
              <a:t>trwa trzy lata</a:t>
            </a:r>
            <a:r>
              <a:rPr lang="pl-PL" sz="1600" dirty="0"/>
              <a:t>. Mandat członka Komisji Rewizyjnej Oddziału </a:t>
            </a:r>
            <a:r>
              <a:rPr lang="pl-PL" sz="1600" u="sng" dirty="0"/>
              <a:t>wygasa z upływem kadencji</a:t>
            </a:r>
            <a:r>
              <a:rPr lang="pl-PL" sz="1600" dirty="0"/>
              <a:t>, a także […]</a:t>
            </a:r>
          </a:p>
          <a:p>
            <a:pPr marL="452438" indent="-452438" algn="just">
              <a:buNone/>
              <a:tabLst>
                <a:tab pos="452438" algn="l"/>
              </a:tabLst>
            </a:pPr>
            <a:r>
              <a:rPr lang="pl-PL" sz="1600" dirty="0"/>
              <a:t>11. 	</a:t>
            </a:r>
            <a:r>
              <a:rPr lang="pl-PL" sz="1600" dirty="0">
                <a:highlight>
                  <a:srgbClr val="FFFF00"/>
                </a:highlight>
              </a:rPr>
              <a:t>Uchwały</a:t>
            </a:r>
            <a:r>
              <a:rPr lang="pl-PL" sz="1600" dirty="0"/>
              <a:t> Komisji Rewizyjnej Oddziału są podejmowane </a:t>
            </a:r>
            <a:r>
              <a:rPr lang="pl-PL" sz="1600" u="sng" dirty="0"/>
              <a:t>w głosowaniu jawnym</a:t>
            </a:r>
            <a:r>
              <a:rPr lang="pl-PL" sz="1600" dirty="0"/>
              <a:t>, </a:t>
            </a:r>
            <a:r>
              <a:rPr lang="pl-PL" sz="1600" u="sng" dirty="0"/>
              <a:t>zwykłą większością głosów</a:t>
            </a:r>
            <a:r>
              <a:rPr lang="pl-PL" sz="1600" dirty="0"/>
              <a:t>, jeżeli </a:t>
            </a:r>
            <a:r>
              <a:rPr lang="pl-PL" sz="1600" u="sng" dirty="0"/>
              <a:t>łącznie</a:t>
            </a:r>
            <a:r>
              <a:rPr lang="pl-PL" sz="1600" dirty="0"/>
              <a:t> spełnione są następujące warunki:  </a:t>
            </a:r>
          </a:p>
          <a:p>
            <a:pPr marL="893763" indent="-452438" algn="just">
              <a:buNone/>
              <a:tabLst>
                <a:tab pos="893763" algn="l"/>
              </a:tabLst>
            </a:pPr>
            <a:r>
              <a:rPr lang="pl-PL" sz="1600" dirty="0"/>
              <a:t>(1) 	</a:t>
            </a:r>
            <a:r>
              <a:rPr lang="pl-PL" sz="1600" u="sng" dirty="0"/>
              <a:t>co najmniej połowa ogólnej liczby członków Komisji Rewizyjnej głosowała w sprawie</a:t>
            </a:r>
            <a:r>
              <a:rPr lang="pl-PL" sz="1600" dirty="0"/>
              <a:t> podjęcia takiej uchwały (bez względu na fakt czy głosowali za czy przeciw) </a:t>
            </a:r>
          </a:p>
          <a:p>
            <a:pPr marL="893763" indent="-452438" algn="just">
              <a:buNone/>
              <a:tabLst>
                <a:tab pos="893763" algn="l"/>
              </a:tabLst>
            </a:pPr>
            <a:r>
              <a:rPr lang="pl-PL" sz="1600" dirty="0"/>
              <a:t>oraz </a:t>
            </a:r>
          </a:p>
          <a:p>
            <a:pPr marL="893763" indent="-452438" algn="just">
              <a:buAutoNum type="arabicParenBoth" startAt="2"/>
              <a:tabLst>
                <a:tab pos="893763" algn="l"/>
              </a:tabLst>
            </a:pPr>
            <a:r>
              <a:rPr lang="pl-PL" sz="1600" u="sng" dirty="0"/>
              <a:t>w głosowaniu brał udział członek Komisji Rewizyjnej wskazany uchwałą Zarządu ZDR Trzy+</a:t>
            </a:r>
            <a:r>
              <a:rPr lang="pl-PL" sz="1600" dirty="0"/>
              <a:t>. </a:t>
            </a:r>
          </a:p>
          <a:p>
            <a:pPr marL="441325" indent="0" algn="just">
              <a:buNone/>
              <a:tabLst>
                <a:tab pos="893763" algn="l"/>
              </a:tabLst>
            </a:pPr>
            <a:endParaRPr lang="pl-PL" sz="1600" dirty="0"/>
          </a:p>
          <a:p>
            <a:pPr marL="0" indent="0" algn="just">
              <a:buNone/>
              <a:tabLst>
                <a:tab pos="0" algn="l"/>
              </a:tabLst>
            </a:pPr>
            <a:r>
              <a:rPr lang="pl-PL" sz="1600" dirty="0"/>
              <a:t>Ponadto, podjęcie uchwały o wyrażeniu zgody na rozporządzenie prawem lub zaciągnięcie zobowiązania o wartości przekraczającej 50.000 zł wymaga […]; </a:t>
            </a:r>
          </a:p>
          <a:p>
            <a:pPr marL="0" indent="0" algn="just">
              <a:buNone/>
              <a:tabLst>
                <a:tab pos="0" algn="l"/>
              </a:tabLst>
            </a:pPr>
            <a:r>
              <a:rPr lang="pl-PL" sz="1600" dirty="0"/>
              <a:t>Uchwały Komisji Rewizyjnej mogą być </a:t>
            </a:r>
            <a:r>
              <a:rPr lang="pl-PL" sz="1600" dirty="0">
                <a:highlight>
                  <a:srgbClr val="FFFF00"/>
                </a:highlight>
              </a:rPr>
              <a:t>podejmowane także w trybie pisemnym</a:t>
            </a:r>
            <a:r>
              <a:rPr lang="pl-PL" sz="1600" dirty="0"/>
              <a:t>, przy czym wszyscy Członkowie Komisji Rewizyjnej muszą mieć zapewnioną możliwość wzięcia udziału w głosowaniu.</a:t>
            </a:r>
          </a:p>
          <a:p>
            <a:pPr marL="452438" indent="-452438" algn="just">
              <a:buNone/>
              <a:tabLst>
                <a:tab pos="452438" algn="l"/>
              </a:tabLst>
            </a:pPr>
            <a:endParaRPr lang="pl-PL" sz="1600" dirty="0"/>
          </a:p>
        </p:txBody>
      </p:sp>
    </p:spTree>
    <p:extLst>
      <p:ext uri="{BB962C8B-B14F-4D97-AF65-F5344CB8AC3E}">
        <p14:creationId xmlns:p14="http://schemas.microsoft.com/office/powerpoint/2010/main" val="3663852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5473D1-0271-49BD-A24C-9E28583CD19E}"/>
              </a:ext>
            </a:extLst>
          </p:cNvPr>
          <p:cNvSpPr>
            <a:spLocks noGrp="1"/>
          </p:cNvSpPr>
          <p:nvPr>
            <p:ph type="title"/>
          </p:nvPr>
        </p:nvSpPr>
        <p:spPr/>
        <p:txBody>
          <a:bodyPr/>
          <a:lstStyle/>
          <a:p>
            <a:r>
              <a:rPr lang="pl-PL" sz="3200" dirty="0"/>
              <a:t>Procedura dokooptowania </a:t>
            </a:r>
            <a:br>
              <a:rPr lang="pl-PL" sz="3200" dirty="0"/>
            </a:br>
            <a:r>
              <a:rPr lang="pl-PL" sz="3200" dirty="0"/>
              <a:t>członków Komisji Rewizyjnej Oddziału </a:t>
            </a:r>
          </a:p>
        </p:txBody>
      </p:sp>
      <p:sp>
        <p:nvSpPr>
          <p:cNvPr id="3" name="Symbol zastępczy zawartości 2">
            <a:extLst>
              <a:ext uri="{FF2B5EF4-FFF2-40B4-BE49-F238E27FC236}">
                <a16:creationId xmlns:a16="http://schemas.microsoft.com/office/drawing/2014/main" id="{129B5914-D81C-40E4-8FB5-E4D404790210}"/>
              </a:ext>
            </a:extLst>
          </p:cNvPr>
          <p:cNvSpPr>
            <a:spLocks noGrp="1"/>
          </p:cNvSpPr>
          <p:nvPr>
            <p:ph idx="1"/>
          </p:nvPr>
        </p:nvSpPr>
        <p:spPr/>
        <p:txBody>
          <a:bodyPr/>
          <a:lstStyle/>
          <a:p>
            <a:pPr marL="0" indent="0">
              <a:buNone/>
            </a:pPr>
            <a:r>
              <a:rPr lang="pl-PL" sz="1800" dirty="0"/>
              <a:t>W przypadku zmniejszenia się liczby pochodzących z wyboru członków Komisji Rewizyjnej Oddziału w trakcie trwania kadencji, Komisja Rewizyjna Oddziału może dokonać </a:t>
            </a:r>
            <a:r>
              <a:rPr lang="pl-PL" sz="1800" dirty="0">
                <a:highlight>
                  <a:srgbClr val="FFFF00"/>
                </a:highlight>
              </a:rPr>
              <a:t>uzupełnienia składu Komisji Rewizyjnej Oddziału</a:t>
            </a:r>
            <a:r>
              <a:rPr lang="pl-PL" sz="1800" dirty="0"/>
              <a:t>. Uzupełnienia składu Komisji Rewizyjnej Oddziału </a:t>
            </a:r>
            <a:r>
              <a:rPr lang="pl-PL" sz="1800" u="sng" dirty="0"/>
              <a:t>dokonują pozostali członkowie Komisji Rewizyjnej </a:t>
            </a:r>
            <a:r>
              <a:rPr lang="pl-PL" sz="1800" dirty="0"/>
              <a:t>Oddziału poprzez tymczasowe dokooptowanie członka lub członków Komisji Rewizyjnej Oddziału, </a:t>
            </a:r>
            <a:r>
              <a:rPr lang="pl-PL" sz="1800" u="sng" dirty="0"/>
              <a:t>tak, aby liczba członków Komisji Rewizyjnej Oddziału nie była większa niż liczba określona w uchwale Walnego Zebrania Członków Oddziału o powołaniu Komisji Rewizyjnej Oddziału</a:t>
            </a:r>
            <a:r>
              <a:rPr lang="pl-PL" sz="1800" dirty="0"/>
              <a:t>. w ten sposób można w okresie jednej kadencji uzupełnić dotychczasowy skład Komisji Rewizyjnej Oddziału, w liczbie </a:t>
            </a:r>
            <a:r>
              <a:rPr lang="pl-PL" sz="1800" u="sng" dirty="0"/>
              <a:t>nie większej niż 1/3 liczby członków Komisji Rewizyjnej Oddziału pochodzących z wyboru</a:t>
            </a:r>
            <a:r>
              <a:rPr lang="pl-PL" sz="1800" dirty="0"/>
              <a:t>.</a:t>
            </a:r>
          </a:p>
          <a:p>
            <a:pPr marL="0" indent="0">
              <a:buNone/>
            </a:pPr>
            <a:endParaRPr lang="pl-PL" sz="1800" dirty="0"/>
          </a:p>
          <a:p>
            <a:pPr marL="0" indent="0">
              <a:buNone/>
            </a:pPr>
            <a:r>
              <a:rPr lang="pl-PL" sz="1800" dirty="0"/>
              <a:t>(§25 ust. 14)</a:t>
            </a:r>
          </a:p>
        </p:txBody>
      </p:sp>
    </p:spTree>
    <p:extLst>
      <p:ext uri="{BB962C8B-B14F-4D97-AF65-F5344CB8AC3E}">
        <p14:creationId xmlns:p14="http://schemas.microsoft.com/office/powerpoint/2010/main" val="1167937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163E247-A8C4-4979-A414-EB4B87B1EB28}"/>
              </a:ext>
            </a:extLst>
          </p:cNvPr>
          <p:cNvSpPr>
            <a:spLocks noGrp="1"/>
          </p:cNvSpPr>
          <p:nvPr>
            <p:ph type="title"/>
          </p:nvPr>
        </p:nvSpPr>
        <p:spPr/>
        <p:txBody>
          <a:bodyPr/>
          <a:lstStyle/>
          <a:p>
            <a:br>
              <a:rPr lang="pl-PL" sz="3200" dirty="0"/>
            </a:br>
            <a:r>
              <a:rPr lang="pl-PL" sz="3200" b="1" dirty="0"/>
              <a:t>Zmiana statutu </a:t>
            </a:r>
            <a:r>
              <a:rPr lang="pl-PL" sz="3200" dirty="0"/>
              <a:t>(§26 ust. 1)</a:t>
            </a:r>
            <a:br>
              <a:rPr lang="pl-PL" sz="3200" b="1" dirty="0"/>
            </a:br>
            <a:endParaRPr lang="pl-PL" sz="3200" dirty="0"/>
          </a:p>
        </p:txBody>
      </p:sp>
      <p:sp>
        <p:nvSpPr>
          <p:cNvPr id="3" name="Symbol zastępczy zawartości 2">
            <a:extLst>
              <a:ext uri="{FF2B5EF4-FFF2-40B4-BE49-F238E27FC236}">
                <a16:creationId xmlns:a16="http://schemas.microsoft.com/office/drawing/2014/main" id="{10A632A7-3B8F-4BEF-B4E9-3641A64BEA9B}"/>
              </a:ext>
            </a:extLst>
          </p:cNvPr>
          <p:cNvSpPr>
            <a:spLocks noGrp="1"/>
          </p:cNvSpPr>
          <p:nvPr>
            <p:ph idx="1"/>
          </p:nvPr>
        </p:nvSpPr>
        <p:spPr>
          <a:xfrm>
            <a:off x="457200" y="2133601"/>
            <a:ext cx="8229600" cy="2375520"/>
          </a:xfrm>
        </p:spPr>
        <p:txBody>
          <a:bodyPr/>
          <a:lstStyle/>
          <a:p>
            <a:pPr marL="0" indent="0" algn="just">
              <a:buNone/>
            </a:pPr>
            <a:r>
              <a:rPr lang="pl-PL" dirty="0"/>
              <a:t>Uchwałę w sprawie zmiany statutu podejmuje Walne Zebranie Członków Rzeczywistych kwalifikowaną większością </a:t>
            </a:r>
            <a:r>
              <a:rPr lang="pl-PL" dirty="0">
                <a:highlight>
                  <a:srgbClr val="FFFF00"/>
                </a:highlight>
              </a:rPr>
              <a:t>2/3 głosów członków </a:t>
            </a:r>
            <a:r>
              <a:rPr lang="pl-PL" u="sng" dirty="0">
                <a:highlight>
                  <a:srgbClr val="FFFF00"/>
                </a:highlight>
              </a:rPr>
              <a:t>obecnych na zebraniu</a:t>
            </a:r>
            <a:r>
              <a:rPr lang="pl-PL" dirty="0"/>
              <a:t>.</a:t>
            </a:r>
          </a:p>
        </p:txBody>
      </p:sp>
    </p:spTree>
    <p:extLst>
      <p:ext uri="{BB962C8B-B14F-4D97-AF65-F5344CB8AC3E}">
        <p14:creationId xmlns:p14="http://schemas.microsoft.com/office/powerpoint/2010/main" val="1009691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68F2FF-B6CD-4F7B-BEDA-0076B1722DFE}"/>
              </a:ext>
            </a:extLst>
          </p:cNvPr>
          <p:cNvSpPr>
            <a:spLocks noGrp="1"/>
          </p:cNvSpPr>
          <p:nvPr>
            <p:ph type="title"/>
          </p:nvPr>
        </p:nvSpPr>
        <p:spPr>
          <a:xfrm>
            <a:off x="395536" y="1844824"/>
            <a:ext cx="8229600" cy="936625"/>
          </a:xfrm>
        </p:spPr>
        <p:txBody>
          <a:bodyPr/>
          <a:lstStyle/>
          <a:p>
            <a:r>
              <a:rPr lang="pl-PL" sz="4000" b="1" dirty="0"/>
              <a:t>Dziękuję za uwagę!</a:t>
            </a:r>
          </a:p>
        </p:txBody>
      </p:sp>
      <p:sp>
        <p:nvSpPr>
          <p:cNvPr id="3" name="Symbol zastępczy zawartości 2">
            <a:extLst>
              <a:ext uri="{FF2B5EF4-FFF2-40B4-BE49-F238E27FC236}">
                <a16:creationId xmlns:a16="http://schemas.microsoft.com/office/drawing/2014/main" id="{14BD6757-4B27-492C-A228-2AABCC7B0672}"/>
              </a:ext>
            </a:extLst>
          </p:cNvPr>
          <p:cNvSpPr>
            <a:spLocks noGrp="1"/>
          </p:cNvSpPr>
          <p:nvPr>
            <p:ph idx="1"/>
          </p:nvPr>
        </p:nvSpPr>
        <p:spPr>
          <a:xfrm>
            <a:off x="457200" y="3140968"/>
            <a:ext cx="8229600" cy="2984451"/>
          </a:xfrm>
        </p:spPr>
        <p:txBody>
          <a:bodyPr/>
          <a:lstStyle/>
          <a:p>
            <a:pPr marL="0" indent="0">
              <a:buNone/>
            </a:pPr>
            <a:endParaRPr lang="pl-PL" dirty="0"/>
          </a:p>
          <a:p>
            <a:pPr marL="0" indent="0">
              <a:buNone/>
            </a:pPr>
            <a:r>
              <a:rPr lang="pl-PL" dirty="0"/>
              <a:t>W razie pytań lub wątpliwości proszę </a:t>
            </a:r>
            <a:r>
              <a:rPr lang="pl-PL"/>
              <a:t>o kontakt</a:t>
            </a:r>
            <a:endParaRPr lang="pl-PL" dirty="0"/>
          </a:p>
          <a:p>
            <a:pPr marL="0" indent="0" algn="ctr">
              <a:buNone/>
            </a:pPr>
            <a:endParaRPr lang="pl-PL" sz="1200" dirty="0"/>
          </a:p>
          <a:p>
            <a:pPr marL="0" indent="0" algn="ctr">
              <a:buNone/>
            </a:pPr>
            <a:r>
              <a:rPr lang="pl-PL" dirty="0"/>
              <a:t>pawel.kowalczyk@kppk.eu</a:t>
            </a:r>
          </a:p>
        </p:txBody>
      </p:sp>
    </p:spTree>
    <p:extLst>
      <p:ext uri="{BB962C8B-B14F-4D97-AF65-F5344CB8AC3E}">
        <p14:creationId xmlns:p14="http://schemas.microsoft.com/office/powerpoint/2010/main" val="259351183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ZDr3+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23AB631-2C77-48E2-965F-5E9DD09909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6147</TotalTime>
  <Words>980</Words>
  <Application>Microsoft Office PowerPoint</Application>
  <PresentationFormat>Pokaz na ekranie (4:3)</PresentationFormat>
  <Paragraphs>180</Paragraphs>
  <Slides>31</Slides>
  <Notes>3</Notes>
  <HiddenSlides>0</HiddenSlides>
  <MMClips>0</MMClips>
  <ScaleCrop>false</ScaleCrop>
  <HeadingPairs>
    <vt:vector size="6" baseType="variant">
      <vt:variant>
        <vt:lpstr>Używane czcionki</vt:lpstr>
      </vt:variant>
      <vt:variant>
        <vt:i4>2</vt:i4>
      </vt:variant>
      <vt:variant>
        <vt:lpstr>Motyw</vt:lpstr>
      </vt:variant>
      <vt:variant>
        <vt:i4>2</vt:i4>
      </vt:variant>
      <vt:variant>
        <vt:lpstr>Tytuły slajdów</vt:lpstr>
      </vt:variant>
      <vt:variant>
        <vt:i4>31</vt:i4>
      </vt:variant>
    </vt:vector>
  </HeadingPairs>
  <TitlesOfParts>
    <vt:vector size="35" baseType="lpstr">
      <vt:lpstr>Arial</vt:lpstr>
      <vt:lpstr>Calibri</vt:lpstr>
      <vt:lpstr>Custom Design</vt:lpstr>
      <vt:lpstr>ZDr3+C</vt:lpstr>
      <vt:lpstr>Prezentacja programu PowerPoint</vt:lpstr>
      <vt:lpstr> Zagadnienia prezentacji </vt:lpstr>
      <vt:lpstr>Struktura ZDR Trzy+</vt:lpstr>
      <vt:lpstr>Podejmowanie uchwał (§14)</vt:lpstr>
      <vt:lpstr>Walne Zebranie  Członków Rzeczywistych</vt:lpstr>
      <vt:lpstr>Prezentacja programu PowerPoint</vt:lpstr>
      <vt:lpstr>Prezentacja programu PowerPoint</vt:lpstr>
      <vt:lpstr>Kadencja</vt:lpstr>
      <vt:lpstr>Zarząd – kompetencje (§17)</vt:lpstr>
      <vt:lpstr>Nowa procedura wyłaniania  kandydatów do Zarządu (§ 171)</vt:lpstr>
      <vt:lpstr>Udzielenie poparcia</vt:lpstr>
      <vt:lpstr>Proponowany skład Zarządu</vt:lpstr>
      <vt:lpstr>Kalendarz Wyborczy (§ 171) nowa procedura</vt:lpstr>
      <vt:lpstr>Głosowanie - procedura</vt:lpstr>
      <vt:lpstr>Procedura dokooptowania (§13 ust. 2, 3)</vt:lpstr>
      <vt:lpstr>Kompetencje Komisji Rewizyjnej (§21 ust. 4)</vt:lpstr>
      <vt:lpstr>Rada Krajowa</vt:lpstr>
      <vt:lpstr>Rada Krajowa jest organem opiniodawczo-doradczym Zarządu  (§ 211 ust. 1)  </vt:lpstr>
      <vt:lpstr>Skład Rady Krajowej (§ 211 ust. 1)</vt:lpstr>
      <vt:lpstr>Procedura wyboru do Rady Krajowej</vt:lpstr>
      <vt:lpstr>Prezentacja programu PowerPoint</vt:lpstr>
      <vt:lpstr> Uchwały i Posiedzenia Rady Krajowej  </vt:lpstr>
      <vt:lpstr>Koła terenowe (§24)</vt:lpstr>
      <vt:lpstr>Zwołanie i uchwały Walnego Zebrania Członków Koła</vt:lpstr>
      <vt:lpstr>Oddziały terenowe (§25)</vt:lpstr>
      <vt:lpstr>Walne Zebranie Członków Oddziału (§25 ust. 4 )</vt:lpstr>
      <vt:lpstr> Zarząd Oddziału (§25) </vt:lpstr>
      <vt:lpstr> Komisja Rewizyjna Oddziału (§25) </vt:lpstr>
      <vt:lpstr>Procedura dokooptowania  członków Komisji Rewizyjnej Oddziału </vt:lpstr>
      <vt:lpstr> Zmiana statutu (§26 ust. 1) </vt:lpstr>
      <vt:lpstr>Dziękuję za uwagę!</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Zjazd 3+ Grodzisk Mazowiecki</dc:title>
  <dc:creator>Maciej Pietras</dc:creator>
  <cp:lastModifiedBy>PAK</cp:lastModifiedBy>
  <cp:revision>377</cp:revision>
  <cp:lastPrinted>2019-10-18T09:52:58Z</cp:lastPrinted>
  <dcterms:created xsi:type="dcterms:W3CDTF">2013-04-19T18:17:19Z</dcterms:created>
  <dcterms:modified xsi:type="dcterms:W3CDTF">2019-10-18T16:18:03Z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TC103853799990</vt:lpwstr>
  </property>
</Properties>
</file>